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開場" id="{cad075e0-85b9-b6e4-45cf-5fc5d6bf0f41}">
          <p14:sldIdLst>
            <p14:sldId id="256"/>
          </p14:sldIdLst>
        </p14:section>
        <p14:section name="問題與解法" id="{25bfb7a8-42ea-a905-6110-82f8286904b5}">
          <p14:sldIdLst>
            <p14:sldId id="257"/>
            <p14:sldId id="258"/>
          </p14:sldIdLst>
        </p14:section>
        <p14:section name="核心功能" id="{8a7946cf-f1e9-8577-da2e-771f313a8c3b}">
          <p14:sldIdLst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案例與導入" id="{d9f927e2-a8da-b792-2c7b-1e1703b93cdb}">
          <p14:sldIdLst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開場：OSJ 機房即時監控與反應系統，把機房裡分散在各設備的狀態集中到一個畫面，異常主動推播到手機，並自動產生稽核報表。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先點出客戶的痛點：介面分散、人工巡檢、事後才知道、監視系統無人顧、稽核報表手寫、入侵嘗試無人察覺。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架構：各設備用原生協定（SNMPv3、WMI、Web）被讀取，不必安裝代理程式；監控核心負責輪詢、告警、資安分析與報表，輸出到儀表板、手機推播、告警日誌與報表。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儀表板：所有設備集中呈現，每 5 秒更新；可切換全螢幕當戰情牆。（畫面為模擬資料）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八大類設備與各自的特點；重點強調免安裝程式、VPN 隧道監看、DVR 類比主機也支援、資安事件自動升級。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告警流程：偵測 → 60 秒確認防誤報 → 手機推播 → 帳密解除並記錄原因 → 完整日誌可稽核。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資安：整合伺服器登入失敗、SNMP Trap、錄影主機非法訪問；來源 IP 排行與自動升級規則。案例中曾發現外部 IP 對錄影主機嘗試登入 49 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監視系統：每一路攝影機狀態一格一格看得到；支援 NVR 與類比 DVR；未接攝影機的頻道可設為未使用，不會誤報。範例中 CH7 無影像訊號。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跨廠區：透過 VPN 集中監控兩個廠區，隧道存活時間、SA 數、流量即時呈現；VPN 中斷立即嚴重告警。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自動報表：每週五 10:00 以即時數據產生，線上勾選與填寫異常描述，A4 列印或下載 Word，符合 ISO 27001 稽核佐證需求。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模擬案例：兩廠區導入後，巡檢與報表時間、異常發現時間、管理介面數量都大幅下降；首月即發現數項潛在風險。數據為模擬。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導入流程四步驟，最快兩週上線；方案包含建置授權、遠端維護、一鍵部署、可擴充、資料留在客戶內部。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結尾：邀請預約現場展示。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J_COVER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67665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J_CONTENT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spc="300" kern="0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4" name="Text 0"/>
          <p:cNvSpPr/>
          <p:nvPr/>
        </p:nvSpPr>
        <p:spPr>
          <a:xfrm>
            <a:off x="548640" y="644652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歐速傑科技　OSJ 機房即時監控與反應系統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600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</a:rPr>
              <a:t>OSJ  REAL-TIME  MONITORING  &amp;  RESPONSE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103120"/>
            <a:ext cx="676656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機房即時監控</a:t>
            </a:r>
            <a:endParaRPr lang="en-US" sz="4800" dirty="0"/>
          </a:p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與</a:t>
            </a:r>
            <a:pPr algn="l" indent="0" marL="0">
              <a:buNone/>
            </a:pPr>
            <a:r>
              <a:rPr lang="en-US" sz="4800" b="1" dirty="0">
                <a:solidFill>
                  <a:schemeClr val="accent1"/>
                </a:solidFill>
              </a:rPr>
              <a:t>反應系統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06908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chemeClr val="bg2"/>
                </a:solidFill>
              </a:rPr>
              <a:t>電力、環控、伺服器、網路、監視系統、資安事件</a:t>
            </a:r>
            <a:endParaRPr lang="en-US" sz="17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chemeClr val="bg2"/>
                </a:solidFill>
              </a:rPr>
              <a:t>一個畫面全掌握，異常第一時間推播到手機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" y="5120640"/>
            <a:ext cx="1463040" cy="3657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5120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免安裝代理程式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331720" y="5120640"/>
            <a:ext cx="1463040" cy="3657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331720" y="5120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SNMPv3 加密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931920" y="5120640"/>
            <a:ext cx="1463040" cy="3657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931920" y="5120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跨廠區 VPN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532120" y="5120640"/>
            <a:ext cx="1463040" cy="36576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532120" y="51206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自動稽核報表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772400" y="1737360"/>
            <a:ext cx="3108960" cy="3108960"/>
          </a:xfrm>
          <a:prstGeom prst="ellipse">
            <a:avLst/>
          </a:prstGeom>
          <a:solidFill>
            <a:schemeClr val="accent1">
              <a:alpha val="6000"/>
            </a:schemeClr>
          </a:solidFill>
          <a:ln w="12700">
            <a:solidFill>
              <a:schemeClr val="accent1">
                <a:alpha val="60000"/>
              </a:scheme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38160" y="2103120"/>
            <a:ext cx="2377440" cy="2377440"/>
          </a:xfrm>
          <a:prstGeom prst="ellipse">
            <a:avLst/>
          </a:prstGeom>
          <a:solidFill>
            <a:schemeClr val="accent1">
              <a:alpha val="6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03920" y="2468880"/>
            <a:ext cx="1645920" cy="1645920"/>
          </a:xfrm>
          <a:prstGeom prst="ellipse">
            <a:avLst/>
          </a:prstGeom>
          <a:solidFill>
            <a:schemeClr val="accent1">
              <a:alpha val="6000"/>
            </a:schemeClr>
          </a:solidFill>
          <a:ln w="12700">
            <a:solidFill>
              <a:schemeClr val="accent1">
                <a:alpha val="2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32520" y="2697480"/>
            <a:ext cx="1188720" cy="118872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732520" y="26974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控</a:t>
            </a:r>
            <a:endParaRPr lang="en-US" sz="3400" dirty="0"/>
          </a:p>
        </p:txBody>
      </p:sp>
      <p:sp>
        <p:nvSpPr>
          <p:cNvPr id="18" name="Shape 16"/>
          <p:cNvSpPr/>
          <p:nvPr/>
        </p:nvSpPr>
        <p:spPr>
          <a:xfrm>
            <a:off x="7498080" y="1554480"/>
            <a:ext cx="566928" cy="566928"/>
          </a:xfrm>
          <a:prstGeom prst="ellipse">
            <a:avLst/>
          </a:prstGeom>
          <a:solidFill>
            <a:schemeClr val="accent3">
              <a:alpha val="18000"/>
            </a:schemeClr>
          </a:solidFill>
          <a:ln w="15875">
            <a:solidFill>
              <a:schemeClr val="accent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98080" y="15544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電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607040" y="1737360"/>
            <a:ext cx="566928" cy="566928"/>
          </a:xfrm>
          <a:prstGeom prst="ellipse">
            <a:avLst/>
          </a:prstGeom>
          <a:solidFill>
            <a:schemeClr val="accent2">
              <a:alpha val="18000"/>
            </a:schemeClr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060704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溫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0881360" y="4206240"/>
            <a:ext cx="566928" cy="566928"/>
          </a:xfrm>
          <a:prstGeom prst="ellipse">
            <a:avLst/>
          </a:prstGeom>
          <a:solidFill>
            <a:schemeClr val="accent6">
              <a:alpha val="18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10881360" y="42062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影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406640" y="4572000"/>
            <a:ext cx="566928" cy="566928"/>
          </a:xfrm>
          <a:prstGeom prst="ellipse">
            <a:avLst/>
          </a:prstGeom>
          <a:solidFill>
            <a:schemeClr val="accent4">
              <a:alpha val="18000"/>
            </a:schemeClr>
          </a:solidFill>
          <a:ln w="1587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06640" y="4572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安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9144000" y="1097280"/>
            <a:ext cx="566928" cy="566928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144000" y="10972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機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731520" y="61264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歐速傑科技服務有限公司</a:t>
            </a:r>
            <a:endParaRPr lang="en-US" sz="13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5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15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7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7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25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1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335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35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335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335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335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49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645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955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11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265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65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42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42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575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575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73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73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885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6" grpId="0" animBg="1"/>
      <p:bldP spid="27" grpId="0" animBg="1"/>
      <p:bldP spid="2" grpId="0" animBg="1"/>
      <p:bldP spid="18" grpId="0" animBg="1"/>
      <p:bldP spid="19" grpId="0" animBg="1"/>
      <p:bldP spid="20" grpId="0" animBg="1"/>
      <p:bldP spid="2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" grpId="0" animBg="1"/>
      <p:bldP spid="22" grpId="0" animBg="1"/>
      <p:bldP spid="23" grpId="0" animBg="1"/>
      <p:bldP spid="24" grpId="0" animBg="1"/>
      <p:bldP spid="25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CHALLENGES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機房管理，常見的六個痛點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20440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920240"/>
            <a:ext cx="548640" cy="548640"/>
          </a:xfrm>
          <a:prstGeom prst="ellipse">
            <a:avLst/>
          </a:prstGeom>
          <a:solidFill>
            <a:schemeClr val="accent4">
              <a:alpha val="18000"/>
            </a:schemeClr>
          </a:solidFill>
          <a:ln w="15875">
            <a:solidFill>
              <a:schemeClr val="accent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介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6060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設備各自一套介面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0175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chemeClr val="bg2"/>
                </a:solidFill>
              </a:rPr>
              <a:t>UPS、環控、NAS、防火牆、虛擬化、錄影主機，要開 6 個以上管理頁面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279392" y="1645920"/>
            <a:ext cx="3520440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53712" y="1920240"/>
            <a:ext cx="548640" cy="548640"/>
          </a:xfrm>
          <a:prstGeom prst="ellipse">
            <a:avLst/>
          </a:prstGeom>
          <a:solidFill>
            <a:schemeClr val="accent4">
              <a:alpha val="18000"/>
            </a:schemeClr>
          </a:solidFill>
          <a:ln w="15875">
            <a:solidFill>
              <a:schemeClr val="accent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53712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巡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53712" y="26060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靠人工巡檢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4553712" y="30175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chemeClr val="bg2"/>
                </a:solidFill>
              </a:rPr>
              <a:t>每週數小時逐台登入抄數據，夜間與假日的狀況完全看不到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10144" y="1645920"/>
            <a:ext cx="3520440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84464" y="1920240"/>
            <a:ext cx="548640" cy="548640"/>
          </a:xfrm>
          <a:prstGeom prst="ellipse">
            <a:avLst/>
          </a:prstGeom>
          <a:solidFill>
            <a:schemeClr val="accent4">
              <a:alpha val="18000"/>
            </a:schemeClr>
          </a:solidFill>
          <a:ln w="15875">
            <a:solidFill>
              <a:schemeClr val="accent4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84464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晚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284464" y="26060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出事才知道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8284464" y="30175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chemeClr val="bg2"/>
                </a:solidFill>
              </a:rPr>
              <a:t>UPS 切換電池、硬碟故障、機房過熱，等停機或使用者反映才發現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3977640"/>
            <a:ext cx="3520440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4251960"/>
            <a:ext cx="548640" cy="548640"/>
          </a:xfrm>
          <a:prstGeom prst="ellipse">
            <a:avLst/>
          </a:prstGeom>
          <a:solidFill>
            <a:schemeClr val="accent4">
              <a:alpha val="18000"/>
            </a:schemeClr>
          </a:solidFill>
          <a:ln w="15875">
            <a:solidFill>
              <a:schemeClr val="accent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4251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影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49377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監視系統沒人顧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534924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chemeClr val="bg2"/>
                </a:solidFill>
              </a:rPr>
              <a:t>攝影機斷線、錄影中斷，要調閱畫面時才發現沒錄到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279392" y="3977640"/>
            <a:ext cx="3520440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53712" y="4251960"/>
            <a:ext cx="548640" cy="548640"/>
          </a:xfrm>
          <a:prstGeom prst="ellipse">
            <a:avLst/>
          </a:prstGeom>
          <a:solidFill>
            <a:schemeClr val="accent4">
              <a:alpha val="18000"/>
            </a:schemeClr>
          </a:solidFill>
          <a:ln w="15875">
            <a:solidFill>
              <a:schemeClr val="accent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53712" y="4251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表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4553712" y="49377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稽核報表手寫</a:t>
            </a:r>
            <a:endParaRPr lang="en-US" sz="1900" dirty="0"/>
          </a:p>
        </p:txBody>
      </p:sp>
      <p:sp>
        <p:nvSpPr>
          <p:cNvPr id="28" name="Text 26"/>
          <p:cNvSpPr txBox="1"/>
          <p:nvPr/>
        </p:nvSpPr>
        <p:spPr>
          <a:xfrm>
            <a:off x="4553712" y="534924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chemeClr val="bg2"/>
                </a:solidFill>
              </a:rPr>
              <a:t>ISO 27001 每週檢查記錄表人工填寫、列印、簽核，耗時易錯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8010144" y="3977640"/>
            <a:ext cx="3520440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84464" y="4251960"/>
            <a:ext cx="548640" cy="548640"/>
          </a:xfrm>
          <a:prstGeom prst="ellipse">
            <a:avLst/>
          </a:prstGeom>
          <a:solidFill>
            <a:schemeClr val="accent4">
              <a:alpha val="18000"/>
            </a:schemeClr>
          </a:solidFill>
          <a:ln w="15875">
            <a:solidFill>
              <a:schemeClr val="accent4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284464" y="4251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駭</a:t>
            </a:r>
            <a:endParaRPr lang="en-US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8284464" y="49377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入侵嘗試沒人發現</a:t>
            </a:r>
            <a:endParaRPr lang="en-US" sz="1900" dirty="0"/>
          </a:p>
        </p:txBody>
      </p:sp>
      <p:sp>
        <p:nvSpPr>
          <p:cNvPr id="33" name="Text 31"/>
          <p:cNvSpPr txBox="1"/>
          <p:nvPr/>
        </p:nvSpPr>
        <p:spPr>
          <a:xfrm>
            <a:off x="8284464" y="534924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chemeClr val="bg2"/>
                </a:solidFill>
              </a:rPr>
              <a:t>外部 IP 反覆嘗試登入設備，紀錄埋在各設備日誌裡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ARCHITECTURE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一套系統，串起所有設備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採用各設備原生標準協定讀取，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不需在設備上安裝任何程式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200400" cy="475488"/>
          </a:xfrm>
          <a:prstGeom prst="roundRect">
            <a:avLst>
              <a:gd name="adj" fmla="val 2307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1929384"/>
            <a:ext cx="365760" cy="36576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929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電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874520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UPS 不斷電系統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2926080" y="1874520"/>
            <a:ext cx="731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SNMPv3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749040" y="2112264"/>
            <a:ext cx="1097280" cy="1865376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11" name="Shape 9"/>
          <p:cNvSpPr/>
          <p:nvPr/>
        </p:nvSpPr>
        <p:spPr>
          <a:xfrm>
            <a:off x="548640" y="2478024"/>
            <a:ext cx="3200400" cy="475488"/>
          </a:xfrm>
          <a:prstGeom prst="roundRect">
            <a:avLst>
              <a:gd name="adj" fmla="val 2307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532888"/>
            <a:ext cx="365760" cy="36576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25328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溫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2478024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機房環控／PDU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2926080" y="2478024"/>
            <a:ext cx="731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SNMP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749040" y="2715768"/>
            <a:ext cx="1097280" cy="1261872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548640" y="3081528"/>
            <a:ext cx="3200400" cy="475488"/>
          </a:xfrm>
          <a:prstGeom prst="roundRect">
            <a:avLst>
              <a:gd name="adj" fmla="val 2307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0080" y="3136392"/>
            <a:ext cx="365760" cy="36576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" y="31363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牆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081528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防火牆／VPN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2926080" y="3081528"/>
            <a:ext cx="731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SNMPv3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749040" y="3319272"/>
            <a:ext cx="1097280" cy="658368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23" name="Shape 21"/>
          <p:cNvSpPr/>
          <p:nvPr/>
        </p:nvSpPr>
        <p:spPr>
          <a:xfrm>
            <a:off x="548640" y="3685032"/>
            <a:ext cx="3200400" cy="475488"/>
          </a:xfrm>
          <a:prstGeom prst="roundRect">
            <a:avLst>
              <a:gd name="adj" fmla="val 2307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40080" y="3739896"/>
            <a:ext cx="365760" cy="36576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0080" y="3739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虛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3685032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虛擬化 ESXi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2926080" y="3685032"/>
            <a:ext cx="731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SNMP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749040" y="3922776"/>
            <a:ext cx="1097280" cy="54864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29" name="Shape 27"/>
          <p:cNvSpPr/>
          <p:nvPr/>
        </p:nvSpPr>
        <p:spPr>
          <a:xfrm>
            <a:off x="548640" y="4288536"/>
            <a:ext cx="3200400" cy="475488"/>
          </a:xfrm>
          <a:prstGeom prst="roundRect">
            <a:avLst>
              <a:gd name="adj" fmla="val 2307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0080" y="4343400"/>
            <a:ext cx="365760" cy="36576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40080" y="4343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存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1097280" y="4288536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NAS 儲存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2926080" y="4288536"/>
            <a:ext cx="731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SNMPv3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 flipV="1">
            <a:off x="3749040" y="3977640"/>
            <a:ext cx="1097280" cy="548640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35" name="Shape 33"/>
          <p:cNvSpPr/>
          <p:nvPr/>
        </p:nvSpPr>
        <p:spPr>
          <a:xfrm>
            <a:off x="548640" y="4892040"/>
            <a:ext cx="3200400" cy="475488"/>
          </a:xfrm>
          <a:prstGeom prst="roundRect">
            <a:avLst>
              <a:gd name="adj" fmla="val 2307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40080" y="4946904"/>
            <a:ext cx="365760" cy="36576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40080" y="49469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窗</a:t>
            </a:r>
            <a:endParaRPr lang="en-US" sz="1000" dirty="0"/>
          </a:p>
        </p:txBody>
      </p:sp>
      <p:sp>
        <p:nvSpPr>
          <p:cNvPr id="38" name="Text 36"/>
          <p:cNvSpPr txBox="1"/>
          <p:nvPr/>
        </p:nvSpPr>
        <p:spPr>
          <a:xfrm>
            <a:off x="1097280" y="4892040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Windows 伺服器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2926080" y="4892040"/>
            <a:ext cx="731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WMI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 flipV="1">
            <a:off x="3749040" y="3977640"/>
            <a:ext cx="1097280" cy="1152144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41" name="Shape 39"/>
          <p:cNvSpPr/>
          <p:nvPr/>
        </p:nvSpPr>
        <p:spPr>
          <a:xfrm>
            <a:off x="548640" y="5495544"/>
            <a:ext cx="3200400" cy="475488"/>
          </a:xfrm>
          <a:prstGeom prst="roundRect">
            <a:avLst>
              <a:gd name="adj" fmla="val 2307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40080" y="5550408"/>
            <a:ext cx="365760" cy="36576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40080" y="5550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影</a:t>
            </a:r>
            <a:endParaRPr lang="en-US" sz="1000" dirty="0"/>
          </a:p>
        </p:txBody>
      </p:sp>
      <p:sp>
        <p:nvSpPr>
          <p:cNvPr id="44" name="Text 42"/>
          <p:cNvSpPr txBox="1"/>
          <p:nvPr/>
        </p:nvSpPr>
        <p:spPr>
          <a:xfrm>
            <a:off x="1097280" y="5495544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錄影主機 NVR/DVR</a:t>
            </a:r>
            <a:endParaRPr lang="en-US" sz="1300" dirty="0"/>
          </a:p>
        </p:txBody>
      </p:sp>
      <p:sp>
        <p:nvSpPr>
          <p:cNvPr id="45" name="Text 43"/>
          <p:cNvSpPr txBox="1"/>
          <p:nvPr/>
        </p:nvSpPr>
        <p:spPr>
          <a:xfrm>
            <a:off x="2926080" y="5495544"/>
            <a:ext cx="731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Web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 flipV="1">
            <a:off x="3749040" y="3977640"/>
            <a:ext cx="1097280" cy="1755648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47" name="Shape 45"/>
          <p:cNvSpPr/>
          <p:nvPr/>
        </p:nvSpPr>
        <p:spPr>
          <a:xfrm>
            <a:off x="4846320" y="2788920"/>
            <a:ext cx="2560320" cy="2377440"/>
          </a:xfrm>
          <a:prstGeom prst="roundRect">
            <a:avLst>
              <a:gd name="adj" fmla="val 4615"/>
            </a:avLst>
          </a:prstGeom>
          <a:solidFill>
            <a:srgbClr val="0F3A36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484632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監控核心</a:t>
            </a:r>
            <a:endParaRPr lang="en-US" sz="2400" dirty="0"/>
          </a:p>
        </p:txBody>
      </p:sp>
      <p:sp>
        <p:nvSpPr>
          <p:cNvPr id="49" name="Text 47"/>
          <p:cNvSpPr txBox="1"/>
          <p:nvPr/>
        </p:nvSpPr>
        <p:spPr>
          <a:xfrm>
            <a:off x="4846320" y="3657600"/>
            <a:ext cx="2560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bg2"/>
                </a:solidFill>
              </a:rPr>
              <a:t>即時輪詢・告警判斷</a:t>
            </a:r>
            <a:endParaRPr lang="en-US" sz="1300" dirty="0"/>
          </a:p>
          <a:p>
            <a:pPr algn="ct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bg2"/>
                </a:solidFill>
              </a:rPr>
              <a:t>資安分析・報表排程</a:t>
            </a:r>
            <a:endParaRPr lang="en-US" sz="1300" dirty="0"/>
          </a:p>
          <a:p>
            <a:pPr algn="ctr"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bg2"/>
                </a:solidFill>
              </a:rPr>
              <a:t>SNMP Trap 接收</a:t>
            </a:r>
            <a:endParaRPr lang="en-US" sz="1300" dirty="0"/>
          </a:p>
        </p:txBody>
      </p:sp>
      <p:sp>
        <p:nvSpPr>
          <p:cNvPr id="50" name="Shape 48"/>
          <p:cNvSpPr/>
          <p:nvPr/>
        </p:nvSpPr>
        <p:spPr>
          <a:xfrm>
            <a:off x="8503920" y="1965960"/>
            <a:ext cx="3108960" cy="868680"/>
          </a:xfrm>
          <a:prstGeom prst="roundRect">
            <a:avLst>
              <a:gd name="adj" fmla="val 12632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8732520" y="20848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即時儀表板</a:t>
            </a:r>
            <a:endParaRPr lang="en-US" sz="1600" dirty="0"/>
          </a:p>
        </p:txBody>
      </p:sp>
      <p:sp>
        <p:nvSpPr>
          <p:cNvPr id="52" name="Text 50"/>
          <p:cNvSpPr txBox="1"/>
          <p:nvPr/>
        </p:nvSpPr>
        <p:spPr>
          <a:xfrm>
            <a:off x="8732520" y="24231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每 5 秒更新、戰情牆全螢幕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 flipV="1">
            <a:off x="7406640" y="2395728"/>
            <a:ext cx="1097280" cy="1581912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54" name="Shape 52"/>
          <p:cNvSpPr/>
          <p:nvPr/>
        </p:nvSpPr>
        <p:spPr>
          <a:xfrm>
            <a:off x="8503920" y="3017520"/>
            <a:ext cx="3108960" cy="868680"/>
          </a:xfrm>
          <a:prstGeom prst="roundRect">
            <a:avLst>
              <a:gd name="adj" fmla="val 12632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8732520" y="313639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手機即時推播</a:t>
            </a:r>
            <a:endParaRPr lang="en-US" sz="1600" dirty="0"/>
          </a:p>
        </p:txBody>
      </p:sp>
      <p:sp>
        <p:nvSpPr>
          <p:cNvPr id="56" name="Text 54"/>
          <p:cNvSpPr txBox="1"/>
          <p:nvPr/>
        </p:nvSpPr>
        <p:spPr>
          <a:xfrm>
            <a:off x="8732520" y="34747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異常／恢復第一時間通知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 flipV="1">
            <a:off x="7406640" y="3447288"/>
            <a:ext cx="1097280" cy="530352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58" name="Shape 56"/>
          <p:cNvSpPr/>
          <p:nvPr/>
        </p:nvSpPr>
        <p:spPr>
          <a:xfrm>
            <a:off x="8503920" y="4069080"/>
            <a:ext cx="3108960" cy="868680"/>
          </a:xfrm>
          <a:prstGeom prst="roundRect">
            <a:avLst>
              <a:gd name="adj" fmla="val 12632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8732520" y="418795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告警日誌</a:t>
            </a:r>
            <a:endParaRPr lang="en-US" sz="1600" dirty="0"/>
          </a:p>
        </p:txBody>
      </p:sp>
      <p:sp>
        <p:nvSpPr>
          <p:cNvPr id="60" name="Text 58"/>
          <p:cNvSpPr txBox="1"/>
          <p:nvPr/>
        </p:nvSpPr>
        <p:spPr>
          <a:xfrm>
            <a:off x="8732520" y="4526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確認者、解除原因完整留存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7406640" y="3977640"/>
            <a:ext cx="1097280" cy="521208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62" name="Shape 60"/>
          <p:cNvSpPr/>
          <p:nvPr/>
        </p:nvSpPr>
        <p:spPr>
          <a:xfrm>
            <a:off x="8503920" y="5120640"/>
            <a:ext cx="3108960" cy="868680"/>
          </a:xfrm>
          <a:prstGeom prst="roundRect">
            <a:avLst>
              <a:gd name="adj" fmla="val 12632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8732520" y="523951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自動稽核報表</a:t>
            </a:r>
            <a:endParaRPr lang="en-US" sz="1600" dirty="0"/>
          </a:p>
        </p:txBody>
      </p:sp>
      <p:sp>
        <p:nvSpPr>
          <p:cNvPr id="64" name="Text 62"/>
          <p:cNvSpPr txBox="1"/>
          <p:nvPr/>
        </p:nvSpPr>
        <p:spPr>
          <a:xfrm>
            <a:off x="8732520" y="55778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每週定時產生、A4 列印</a:t>
            </a:r>
            <a:endParaRPr lang="en-US" sz="1200" dirty="0"/>
          </a:p>
        </p:txBody>
      </p:sp>
      <p:sp>
        <p:nvSpPr>
          <p:cNvPr id="65" name="Shape 63"/>
          <p:cNvSpPr/>
          <p:nvPr/>
        </p:nvSpPr>
        <p:spPr>
          <a:xfrm>
            <a:off x="7406640" y="3977640"/>
            <a:ext cx="1097280" cy="1572768"/>
          </a:xfrm>
          <a:prstGeom prst="line">
            <a:avLst/>
          </a:prstGeom>
          <a:noFill/>
          <a:ln w="15875">
            <a:solidFill>
              <a:schemeClr val="accent1">
                <a:alpha val="70000"/>
              </a:schemeClr>
            </a:solidFill>
            <a:prstDash val="dash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62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74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74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74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74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74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86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98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98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98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1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922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922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922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922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922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34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146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146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146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258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258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258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58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258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37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37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37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482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594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706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706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706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706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706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1818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193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2042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2154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2266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2378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249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249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249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2602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2602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2602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2602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2602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2714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2714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2714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2714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2714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2826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2826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2826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2938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2938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2938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2938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2938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50" grpId="0" animBg="1"/>
      <p:bldP spid="51" grpId="0" animBg="1"/>
      <p:bldP spid="52" grpId="0" animBg="1"/>
      <p:bldP spid="53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47" grpId="0" animBg="1"/>
      <p:bldP spid="48" grpId="0" animBg="1"/>
      <p:bldP spid="49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54" grpId="0" animBg="1"/>
      <p:bldP spid="55" grpId="0" animBg="1"/>
      <p:bldP spid="56" grpId="0" animBg="1"/>
      <p:bldP spid="22" grpId="0" animBg="1"/>
      <p:bldP spid="57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4" grpId="0" animBg="1"/>
      <p:bldP spid="40" grpId="0" animBg="1"/>
      <p:bldP spid="46" grpId="0" animBg="1"/>
      <p:bldP spid="61" grpId="0" animBg="1"/>
      <p:bldP spid="65" grpId="0" animBg="1"/>
      <p:bldP spid="58" grpId="0" animBg="1"/>
      <p:bldP spid="59" grpId="0" animBg="1"/>
      <p:bldP spid="6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2" grpId="0" animBg="1"/>
      <p:bldP spid="63" grpId="0" animBg="1"/>
      <p:bldP spid="64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LIVE DASHBOARD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即時儀表板：一眼看懂整個機房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2624328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002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26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7627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監控設備總數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55848" y="1508760"/>
            <a:ext cx="2624328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84448" y="16002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26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3584448" y="217627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運行正常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63056" y="1508760"/>
            <a:ext cx="2624328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391656" y="16002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0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6391656" y="217627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告警／離線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970264" y="1508760"/>
            <a:ext cx="2624328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198864" y="16002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</a:rPr>
              <a:t>4,820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9198864" y="217627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UPS 總輸出功率 (W)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2743200"/>
            <a:ext cx="3840480" cy="3383280"/>
          </a:xfrm>
          <a:prstGeom prst="roundRect">
            <a:avLst>
              <a:gd name="adj" fmla="val 3243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2880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機房溫濕度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77240" y="3200400"/>
            <a:ext cx="1069848" cy="960120"/>
          </a:xfrm>
          <a:prstGeom prst="roundRect">
            <a:avLst>
              <a:gd name="adj" fmla="val 9524"/>
            </a:avLst>
          </a:prstGeom>
          <a:solidFill>
            <a:srgbClr val="10152A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777240" y="3291840"/>
            <a:ext cx="106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23.4</a:t>
            </a:r>
            <a:endParaRPr lang="en-US" sz="24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3794760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溫度 1 (°C)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1938528" y="3200400"/>
            <a:ext cx="1069848" cy="960120"/>
          </a:xfrm>
          <a:prstGeom prst="roundRect">
            <a:avLst>
              <a:gd name="adj" fmla="val 9524"/>
            </a:avLst>
          </a:prstGeom>
          <a:solidFill>
            <a:srgbClr val="10152A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938528" y="3291840"/>
            <a:ext cx="106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24.1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938528" y="3794760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溫度 2 (°C)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099816" y="3200400"/>
            <a:ext cx="1069848" cy="960120"/>
          </a:xfrm>
          <a:prstGeom prst="roundRect">
            <a:avLst>
              <a:gd name="adj" fmla="val 9524"/>
            </a:avLst>
          </a:prstGeom>
          <a:solidFill>
            <a:srgbClr val="10152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3099816" y="3291840"/>
            <a:ext cx="106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46</a:t>
            </a:r>
            <a:endParaRPr lang="en-US" sz="2400" dirty="0"/>
          </a:p>
        </p:txBody>
      </p:sp>
      <p:sp>
        <p:nvSpPr>
          <p:cNvPr id="26" name="Text 24"/>
          <p:cNvSpPr txBox="1"/>
          <p:nvPr/>
        </p:nvSpPr>
        <p:spPr>
          <a:xfrm>
            <a:off x="3099816" y="3794760"/>
            <a:ext cx="1069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濕度 (%)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777240" y="43159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PDU 迴路電流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" y="461772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迴路 1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2743200" y="461772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0.8 A / 16 A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77240" y="4846320"/>
            <a:ext cx="3383280" cy="73152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31" name="Shape 29"/>
          <p:cNvSpPr/>
          <p:nvPr/>
        </p:nvSpPr>
        <p:spPr>
          <a:xfrm>
            <a:off x="777240" y="4846320"/>
            <a:ext cx="676656" cy="7315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777240" y="498348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迴路 2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2743200" y="498348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0.5 A / 16 A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77240" y="5212080"/>
            <a:ext cx="3383280" cy="73152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35" name="Shape 33"/>
          <p:cNvSpPr/>
          <p:nvPr/>
        </p:nvSpPr>
        <p:spPr>
          <a:xfrm>
            <a:off x="777240" y="5212080"/>
            <a:ext cx="422910" cy="7315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777240" y="534924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迴路 3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2743200" y="534924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1.7 A / 16 A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777240" y="5577840"/>
            <a:ext cx="3383280" cy="73152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39" name="Shape 37"/>
          <p:cNvSpPr/>
          <p:nvPr/>
        </p:nvSpPr>
        <p:spPr>
          <a:xfrm>
            <a:off x="777240" y="5577840"/>
            <a:ext cx="1437894" cy="7315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777240" y="571500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迴路 4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2743200" y="571500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1.1 A / 16 A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777240" y="5943600"/>
            <a:ext cx="3383280" cy="73152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43" name="Shape 41"/>
          <p:cNvSpPr/>
          <p:nvPr/>
        </p:nvSpPr>
        <p:spPr>
          <a:xfrm>
            <a:off x="777240" y="5943600"/>
            <a:ext cx="930402" cy="7315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44" name="Shape 42"/>
          <p:cNvSpPr/>
          <p:nvPr/>
        </p:nvSpPr>
        <p:spPr>
          <a:xfrm>
            <a:off x="4526280" y="2743200"/>
            <a:ext cx="3840480" cy="3383280"/>
          </a:xfrm>
          <a:prstGeom prst="roundRect">
            <a:avLst>
              <a:gd name="adj" fmla="val 3243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4754880" y="2880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伺服器資源（CPU）</a:t>
            </a:r>
            <a:endParaRPr lang="en-US" sz="1300" dirty="0"/>
          </a:p>
        </p:txBody>
      </p:sp>
      <p:sp>
        <p:nvSpPr>
          <p:cNvPr id="46" name="Text 44"/>
          <p:cNvSpPr txBox="1"/>
          <p:nvPr/>
        </p:nvSpPr>
        <p:spPr>
          <a:xfrm>
            <a:off x="4754880" y="32918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虛擬化主機</a:t>
            </a:r>
            <a:endParaRPr lang="en-US" sz="1300" dirty="0"/>
          </a:p>
        </p:txBody>
      </p:sp>
      <p:sp>
        <p:nvSpPr>
          <p:cNvPr id="47" name="Text 45"/>
          <p:cNvSpPr txBox="1"/>
          <p:nvPr/>
        </p:nvSpPr>
        <p:spPr>
          <a:xfrm>
            <a:off x="7223760" y="32918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18%</a:t>
            </a:r>
            <a:endParaRPr lang="en-US" sz="1300" dirty="0"/>
          </a:p>
        </p:txBody>
      </p:sp>
      <p:sp>
        <p:nvSpPr>
          <p:cNvPr id="48" name="Shape 46"/>
          <p:cNvSpPr/>
          <p:nvPr/>
        </p:nvSpPr>
        <p:spPr>
          <a:xfrm>
            <a:off x="4754880" y="3621024"/>
            <a:ext cx="338328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49" name="Shape 47"/>
          <p:cNvSpPr/>
          <p:nvPr/>
        </p:nvSpPr>
        <p:spPr>
          <a:xfrm>
            <a:off x="4754880" y="3621024"/>
            <a:ext cx="608990" cy="1097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4754880" y="39776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檔案伺服器</a:t>
            </a:r>
            <a:endParaRPr lang="en-US" sz="1300" dirty="0"/>
          </a:p>
        </p:txBody>
      </p:sp>
      <p:sp>
        <p:nvSpPr>
          <p:cNvPr id="51" name="Text 49"/>
          <p:cNvSpPr txBox="1"/>
          <p:nvPr/>
        </p:nvSpPr>
        <p:spPr>
          <a:xfrm>
            <a:off x="7223760" y="3977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42%</a:t>
            </a:r>
            <a:endParaRPr lang="en-US" sz="1300" dirty="0"/>
          </a:p>
        </p:txBody>
      </p:sp>
      <p:sp>
        <p:nvSpPr>
          <p:cNvPr id="52" name="Shape 50"/>
          <p:cNvSpPr/>
          <p:nvPr/>
        </p:nvSpPr>
        <p:spPr>
          <a:xfrm>
            <a:off x="4754880" y="4306824"/>
            <a:ext cx="338328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53" name="Shape 51"/>
          <p:cNvSpPr/>
          <p:nvPr/>
        </p:nvSpPr>
        <p:spPr>
          <a:xfrm>
            <a:off x="4754880" y="4306824"/>
            <a:ext cx="1420978" cy="1097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4754880" y="46634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ERP 伺服器</a:t>
            </a:r>
            <a:endParaRPr lang="en-US" sz="1300" dirty="0"/>
          </a:p>
        </p:txBody>
      </p:sp>
      <p:sp>
        <p:nvSpPr>
          <p:cNvPr id="55" name="Text 53"/>
          <p:cNvSpPr txBox="1"/>
          <p:nvPr/>
        </p:nvSpPr>
        <p:spPr>
          <a:xfrm>
            <a:off x="7223760" y="46634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31%</a:t>
            </a:r>
            <a:endParaRPr lang="en-US" sz="1300" dirty="0"/>
          </a:p>
        </p:txBody>
      </p:sp>
      <p:sp>
        <p:nvSpPr>
          <p:cNvPr id="56" name="Shape 54"/>
          <p:cNvSpPr/>
          <p:nvPr/>
        </p:nvSpPr>
        <p:spPr>
          <a:xfrm>
            <a:off x="4754880" y="4992624"/>
            <a:ext cx="338328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57" name="Shape 55"/>
          <p:cNvSpPr/>
          <p:nvPr/>
        </p:nvSpPr>
        <p:spPr>
          <a:xfrm>
            <a:off x="4754880" y="4992624"/>
            <a:ext cx="1048817" cy="1097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58" name="Text 56"/>
          <p:cNvSpPr txBox="1"/>
          <p:nvPr/>
        </p:nvSpPr>
        <p:spPr>
          <a:xfrm>
            <a:off x="4754880" y="53492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備份 NAS</a:t>
            </a:r>
            <a:endParaRPr lang="en-US" sz="1300" dirty="0"/>
          </a:p>
        </p:txBody>
      </p:sp>
      <p:sp>
        <p:nvSpPr>
          <p:cNvPr id="59" name="Text 57"/>
          <p:cNvSpPr txBox="1"/>
          <p:nvPr/>
        </p:nvSpPr>
        <p:spPr>
          <a:xfrm>
            <a:off x="7223760" y="5349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63%</a:t>
            </a:r>
            <a:endParaRPr lang="en-US" sz="1300" dirty="0"/>
          </a:p>
        </p:txBody>
      </p:sp>
      <p:sp>
        <p:nvSpPr>
          <p:cNvPr id="60" name="Shape 58"/>
          <p:cNvSpPr/>
          <p:nvPr/>
        </p:nvSpPr>
        <p:spPr>
          <a:xfrm>
            <a:off x="4754880" y="5678424"/>
            <a:ext cx="338328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61" name="Shape 59"/>
          <p:cNvSpPr/>
          <p:nvPr/>
        </p:nvSpPr>
        <p:spPr>
          <a:xfrm>
            <a:off x="4754880" y="5678424"/>
            <a:ext cx="2131466" cy="10972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62" name="Shape 60"/>
          <p:cNvSpPr/>
          <p:nvPr/>
        </p:nvSpPr>
        <p:spPr>
          <a:xfrm>
            <a:off x="8503920" y="2743200"/>
            <a:ext cx="3108960" cy="3383280"/>
          </a:xfrm>
          <a:prstGeom prst="roundRect">
            <a:avLst>
              <a:gd name="adj" fmla="val 3529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8732520" y="2880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不斷電系統</a:t>
            </a:r>
            <a:endParaRPr lang="en-US" sz="1300" dirty="0"/>
          </a:p>
        </p:txBody>
      </p:sp>
      <p:sp>
        <p:nvSpPr>
          <p:cNvPr id="64" name="Text 62"/>
          <p:cNvSpPr txBox="1"/>
          <p:nvPr/>
        </p:nvSpPr>
        <p:spPr>
          <a:xfrm>
            <a:off x="8732520" y="3291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UPS-1（一廠）</a:t>
            </a:r>
            <a:endParaRPr lang="en-US" sz="1300" dirty="0"/>
          </a:p>
        </p:txBody>
      </p:sp>
      <p:sp>
        <p:nvSpPr>
          <p:cNvPr id="65" name="Text 63"/>
          <p:cNvSpPr txBox="1"/>
          <p:nvPr/>
        </p:nvSpPr>
        <p:spPr>
          <a:xfrm>
            <a:off x="10515600" y="329184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100%</a:t>
            </a:r>
            <a:endParaRPr lang="en-US" sz="1300" dirty="0"/>
          </a:p>
        </p:txBody>
      </p:sp>
      <p:sp>
        <p:nvSpPr>
          <p:cNvPr id="66" name="Shape 64"/>
          <p:cNvSpPr/>
          <p:nvPr/>
        </p:nvSpPr>
        <p:spPr>
          <a:xfrm>
            <a:off x="8732520" y="3621024"/>
            <a:ext cx="265176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67" name="Shape 65"/>
          <p:cNvSpPr/>
          <p:nvPr/>
        </p:nvSpPr>
        <p:spPr>
          <a:xfrm>
            <a:off x="8732520" y="3621024"/>
            <a:ext cx="583387" cy="10972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68" name="Text 66"/>
          <p:cNvSpPr txBox="1"/>
          <p:nvPr/>
        </p:nvSpPr>
        <p:spPr>
          <a:xfrm>
            <a:off x="8732520" y="4023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UPS-2（一廠）</a:t>
            </a:r>
            <a:endParaRPr lang="en-US" sz="1300" dirty="0"/>
          </a:p>
        </p:txBody>
      </p:sp>
      <p:sp>
        <p:nvSpPr>
          <p:cNvPr id="69" name="Text 67"/>
          <p:cNvSpPr txBox="1"/>
          <p:nvPr/>
        </p:nvSpPr>
        <p:spPr>
          <a:xfrm>
            <a:off x="10515600" y="402336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100%</a:t>
            </a:r>
            <a:endParaRPr lang="en-US" sz="1300" dirty="0"/>
          </a:p>
        </p:txBody>
      </p:sp>
      <p:sp>
        <p:nvSpPr>
          <p:cNvPr id="70" name="Shape 68"/>
          <p:cNvSpPr/>
          <p:nvPr/>
        </p:nvSpPr>
        <p:spPr>
          <a:xfrm>
            <a:off x="8732520" y="4352544"/>
            <a:ext cx="265176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71" name="Shape 69"/>
          <p:cNvSpPr/>
          <p:nvPr/>
        </p:nvSpPr>
        <p:spPr>
          <a:xfrm>
            <a:off x="8732520" y="4352544"/>
            <a:ext cx="397764" cy="10972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72" name="Text 70"/>
          <p:cNvSpPr txBox="1"/>
          <p:nvPr/>
        </p:nvSpPr>
        <p:spPr>
          <a:xfrm>
            <a:off x="8732520" y="4754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UPS-1（二廠）</a:t>
            </a:r>
            <a:endParaRPr lang="en-US" sz="1300" dirty="0"/>
          </a:p>
        </p:txBody>
      </p:sp>
      <p:sp>
        <p:nvSpPr>
          <p:cNvPr id="73" name="Text 71"/>
          <p:cNvSpPr txBox="1"/>
          <p:nvPr/>
        </p:nvSpPr>
        <p:spPr>
          <a:xfrm>
            <a:off x="10515600" y="475488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98%</a:t>
            </a:r>
            <a:endParaRPr lang="en-US" sz="1300" dirty="0"/>
          </a:p>
        </p:txBody>
      </p:sp>
      <p:sp>
        <p:nvSpPr>
          <p:cNvPr id="74" name="Shape 72"/>
          <p:cNvSpPr/>
          <p:nvPr/>
        </p:nvSpPr>
        <p:spPr>
          <a:xfrm>
            <a:off x="8732520" y="5084064"/>
            <a:ext cx="265176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75" name="Shape 73"/>
          <p:cNvSpPr/>
          <p:nvPr/>
        </p:nvSpPr>
        <p:spPr>
          <a:xfrm>
            <a:off x="8732520" y="5084064"/>
            <a:ext cx="715975" cy="10972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76" name="Text 74"/>
          <p:cNvSpPr txBox="1"/>
          <p:nvPr/>
        </p:nvSpPr>
        <p:spPr>
          <a:xfrm>
            <a:off x="8732520" y="55321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廠區 VPN　總部 ↔ 二廠</a:t>
            </a:r>
            <a:endParaRPr lang="en-US" sz="1200" dirty="0"/>
          </a:p>
        </p:txBody>
      </p:sp>
      <p:sp>
        <p:nvSpPr>
          <p:cNvPr id="77" name="Text 75"/>
          <p:cNvSpPr txBox="1"/>
          <p:nvPr/>
        </p:nvSpPr>
        <p:spPr>
          <a:xfrm>
            <a:off x="10515600" y="55321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chemeClr val="accent1"/>
                </a:solidFill>
              </a:rPr>
              <a:t>● 連線中</a:t>
            </a:r>
            <a:endParaRPr lang="en-US" sz="1200" dirty="0"/>
          </a:p>
        </p:txBody>
      </p:sp>
      <p:sp>
        <p:nvSpPr>
          <p:cNvPr id="78" name="Text 76"/>
          <p:cNvSpPr txBox="1"/>
          <p:nvPr/>
        </p:nvSpPr>
        <p:spPr>
          <a:xfrm>
            <a:off x="9692640" y="617220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畫面為模擬資料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9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9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9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9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9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9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9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9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9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8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9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9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9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8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9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8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9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8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9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8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9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223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223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223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267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7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COVERAGE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八大類設備，各有獨到的監控重點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2624328" cy="2240280"/>
          </a:xfrm>
          <a:prstGeom prst="roundRect">
            <a:avLst>
              <a:gd name="adj" fmla="val 4898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09928"/>
            <a:ext cx="502920" cy="50292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49808" y="17099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電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920240" y="178308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SNMPv3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2331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UPS 不斷電系統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267919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chemeClr val="bg2"/>
                </a:solidFill>
              </a:rPr>
              <a:t>電量、剩餘時間、負載、電壓、24 項警告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246120"/>
            <a:ext cx="2395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★ 電力潮流圖，切換電池立即推播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355848" y="1508760"/>
            <a:ext cx="2624328" cy="2240280"/>
          </a:xfrm>
          <a:prstGeom prst="roundRect">
            <a:avLst>
              <a:gd name="adj" fmla="val 4898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57016" y="1709928"/>
            <a:ext cx="502920" cy="50292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57016" y="17099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溫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727448" y="178308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SNMP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3557016" y="2331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機房環控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3557016" y="267919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chemeClr val="bg2"/>
                </a:solidFill>
              </a:rPr>
              <a:t>多點溫度、濕度、PDU 迴路電流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493008" y="3246120"/>
            <a:ext cx="2395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★ 迴路接近保護值預警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163056" y="1508760"/>
            <a:ext cx="2624328" cy="2240280"/>
          </a:xfrm>
          <a:prstGeom prst="roundRect">
            <a:avLst>
              <a:gd name="adj" fmla="val 4898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64224" y="1709928"/>
            <a:ext cx="502920" cy="50292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64224" y="17099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牆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534656" y="178308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SNMPv3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6364224" y="2331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防火牆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6364224" y="267919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chemeClr val="bg2"/>
                </a:solidFill>
              </a:rPr>
              <a:t>CPU、記憶體、介面狀態與流量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300216" y="3246120"/>
            <a:ext cx="2395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★ VPN 隧道即時監看，中斷告警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970264" y="1508760"/>
            <a:ext cx="2624328" cy="2240280"/>
          </a:xfrm>
          <a:prstGeom prst="roundRect">
            <a:avLst>
              <a:gd name="adj" fmla="val 4898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71432" y="1709928"/>
            <a:ext cx="502920" cy="50292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171432" y="17099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虛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0341864" y="178308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SNMP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9171432" y="2331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虛擬化 ESXi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9171432" y="267919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chemeClr val="bg2"/>
                </a:solidFill>
              </a:rPr>
              <a:t>主機 CPU／RAM、Datastore、VM 清單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9107424" y="3246120"/>
            <a:ext cx="2395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★ 每台 VM 運行狀態一覽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48640" y="3931920"/>
            <a:ext cx="2624328" cy="2240280"/>
          </a:xfrm>
          <a:prstGeom prst="roundRect">
            <a:avLst>
              <a:gd name="adj" fmla="val 4898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49808" y="4133088"/>
            <a:ext cx="502920" cy="50292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49808" y="41330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存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1920240" y="420624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SNMPv3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749808" y="47548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NAS 儲存</a:t>
            </a:r>
            <a:endParaRPr lang="en-US" sz="1600" dirty="0"/>
          </a:p>
        </p:txBody>
      </p:sp>
      <p:sp>
        <p:nvSpPr>
          <p:cNvPr id="37" name="Text 35"/>
          <p:cNvSpPr txBox="1"/>
          <p:nvPr/>
        </p:nvSpPr>
        <p:spPr>
          <a:xfrm>
            <a:off x="749808" y="510235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chemeClr val="bg2"/>
                </a:solidFill>
              </a:rPr>
              <a:t>容量、各磁區、CPU／記憶體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685800" y="5669280"/>
            <a:ext cx="2395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★ 逐顆硬碟健康與溫度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3355848" y="3931920"/>
            <a:ext cx="2624328" cy="2240280"/>
          </a:xfrm>
          <a:prstGeom prst="roundRect">
            <a:avLst>
              <a:gd name="adj" fmla="val 4898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557016" y="4133088"/>
            <a:ext cx="502920" cy="50292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3557016" y="41330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窗</a:t>
            </a:r>
            <a:endParaRPr lang="en-US" sz="1400" dirty="0"/>
          </a:p>
        </p:txBody>
      </p:sp>
      <p:sp>
        <p:nvSpPr>
          <p:cNvPr id="42" name="Text 40"/>
          <p:cNvSpPr txBox="1"/>
          <p:nvPr/>
        </p:nvSpPr>
        <p:spPr>
          <a:xfrm>
            <a:off x="4727448" y="420624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WMI</a:t>
            </a:r>
            <a:endParaRPr lang="en-US" sz="1000" dirty="0"/>
          </a:p>
        </p:txBody>
      </p:sp>
      <p:sp>
        <p:nvSpPr>
          <p:cNvPr id="43" name="Text 41"/>
          <p:cNvSpPr txBox="1"/>
          <p:nvPr/>
        </p:nvSpPr>
        <p:spPr>
          <a:xfrm>
            <a:off x="3557016" y="47548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Windows 伺服器</a:t>
            </a:r>
            <a:endParaRPr lang="en-US" sz="1600" dirty="0"/>
          </a:p>
        </p:txBody>
      </p:sp>
      <p:sp>
        <p:nvSpPr>
          <p:cNvPr id="44" name="Text 42"/>
          <p:cNvSpPr txBox="1"/>
          <p:nvPr/>
        </p:nvSpPr>
        <p:spPr>
          <a:xfrm>
            <a:off x="3557016" y="510235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chemeClr val="bg2"/>
                </a:solidFill>
              </a:rPr>
              <a:t>CPU、記憶體、各磁碟使用量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3493008" y="5669280"/>
            <a:ext cx="2395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★ 免安裝程式，雙取樣計算 CPU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6163056" y="3931920"/>
            <a:ext cx="2624328" cy="2240280"/>
          </a:xfrm>
          <a:prstGeom prst="roundRect">
            <a:avLst>
              <a:gd name="adj" fmla="val 4898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364224" y="4133088"/>
            <a:ext cx="502920" cy="50292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6364224" y="41330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影</a:t>
            </a:r>
            <a:endParaRPr lang="en-US" sz="1400" dirty="0"/>
          </a:p>
        </p:txBody>
      </p:sp>
      <p:sp>
        <p:nvSpPr>
          <p:cNvPr id="49" name="Text 47"/>
          <p:cNvSpPr txBox="1"/>
          <p:nvPr/>
        </p:nvSpPr>
        <p:spPr>
          <a:xfrm>
            <a:off x="7534656" y="420624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Web</a:t>
            </a:r>
            <a:endParaRPr lang="en-US" sz="1000" dirty="0"/>
          </a:p>
        </p:txBody>
      </p:sp>
      <p:sp>
        <p:nvSpPr>
          <p:cNvPr id="50" name="Text 48"/>
          <p:cNvSpPr txBox="1"/>
          <p:nvPr/>
        </p:nvSpPr>
        <p:spPr>
          <a:xfrm>
            <a:off x="6364224" y="47548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錄影主機 NVR/DVR</a:t>
            </a:r>
            <a:endParaRPr lang="en-US" sz="1600" dirty="0"/>
          </a:p>
        </p:txBody>
      </p:sp>
      <p:sp>
        <p:nvSpPr>
          <p:cNvPr id="51" name="Text 49"/>
          <p:cNvSpPr txBox="1"/>
          <p:nvPr/>
        </p:nvSpPr>
        <p:spPr>
          <a:xfrm>
            <a:off x="6364224" y="510235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chemeClr val="bg2"/>
                </a:solidFill>
              </a:rPr>
              <a:t>每路攝影機、錄影狀態、硬碟、日誌</a:t>
            </a:r>
            <a:endParaRPr lang="en-US" sz="1200" dirty="0"/>
          </a:p>
        </p:txBody>
      </p:sp>
      <p:sp>
        <p:nvSpPr>
          <p:cNvPr id="52" name="Text 50"/>
          <p:cNvSpPr txBox="1"/>
          <p:nvPr/>
        </p:nvSpPr>
        <p:spPr>
          <a:xfrm>
            <a:off x="6300216" y="5669280"/>
            <a:ext cx="2395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★ IP／類比皆支援，非法訪問告警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8970264" y="3931920"/>
            <a:ext cx="2624328" cy="2240280"/>
          </a:xfrm>
          <a:prstGeom prst="roundRect">
            <a:avLst>
              <a:gd name="adj" fmla="val 4898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9171432" y="4133088"/>
            <a:ext cx="502920" cy="50292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9171432" y="41330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安</a:t>
            </a:r>
            <a:endParaRPr lang="en-US" sz="1400" dirty="0"/>
          </a:p>
        </p:txBody>
      </p:sp>
      <p:sp>
        <p:nvSpPr>
          <p:cNvPr id="56" name="Text 54"/>
          <p:cNvSpPr txBox="1"/>
          <p:nvPr/>
        </p:nvSpPr>
        <p:spPr>
          <a:xfrm>
            <a:off x="10341864" y="420624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Trap/Log</a:t>
            </a:r>
            <a:endParaRPr lang="en-US" sz="1000" dirty="0"/>
          </a:p>
        </p:txBody>
      </p:sp>
      <p:sp>
        <p:nvSpPr>
          <p:cNvPr id="57" name="Text 55"/>
          <p:cNvSpPr txBox="1"/>
          <p:nvPr/>
        </p:nvSpPr>
        <p:spPr>
          <a:xfrm>
            <a:off x="9171432" y="47548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資安事件</a:t>
            </a:r>
            <a:endParaRPr lang="en-US" sz="1600" dirty="0"/>
          </a:p>
        </p:txBody>
      </p:sp>
      <p:sp>
        <p:nvSpPr>
          <p:cNvPr id="58" name="Text 56"/>
          <p:cNvSpPr txBox="1"/>
          <p:nvPr/>
        </p:nvSpPr>
        <p:spPr>
          <a:xfrm>
            <a:off x="9171432" y="510235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chemeClr val="bg2"/>
                </a:solidFill>
              </a:rPr>
              <a:t>SNMP Trap、SSH 登入失敗、主機日誌</a:t>
            </a:r>
            <a:endParaRPr lang="en-US" sz="1200" dirty="0"/>
          </a:p>
        </p:txBody>
      </p:sp>
      <p:sp>
        <p:nvSpPr>
          <p:cNvPr id="59" name="Text 57"/>
          <p:cNvSpPr txBox="1"/>
          <p:nvPr/>
        </p:nvSpPr>
        <p:spPr>
          <a:xfrm>
            <a:off x="9107424" y="5669280"/>
            <a:ext cx="2395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★ 暴力破解自動升級高危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SMART ALERTING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智慧告警：不漏報、不誤報、可追溯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667512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7099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1709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645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偵測異常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19659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10:42:05　UPS-2 切換為電池供電（模擬）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2468880"/>
            <a:ext cx="667512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26243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31520" y="2624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2560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60 秒確認機制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28803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連續無回應才判定離線，排除網路瞬斷誤報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383280"/>
            <a:ext cx="667512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31520" y="35387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35387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4747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手機即時推播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7947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iOS 時效性通知，恢復時同步通知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4297680"/>
            <a:ext cx="667512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44531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31520" y="44531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3891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帳密驗證解除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417320" y="47091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管理者登入後選擇原因：測試／韌體更新／自訂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48640" y="5212080"/>
            <a:ext cx="667512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1520" y="5367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31520" y="53675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5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1417320" y="53035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完整告警日誌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1417320" y="56235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發生、確認者、解除原因、修改紀錄全部留存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8229600" y="1417320"/>
            <a:ext cx="2743200" cy="4892040"/>
          </a:xfrm>
          <a:prstGeom prst="roundRect">
            <a:avLst>
              <a:gd name="adj" fmla="val 13333"/>
            </a:avLst>
          </a:prstGeom>
          <a:solidFill>
            <a:srgbClr val="1B2440"/>
          </a:solidFill>
          <a:ln w="76200">
            <a:solidFill>
              <a:srgbClr val="2A335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229600" y="18288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400" dirty="0">
                <a:solidFill>
                  <a:schemeClr val="bg1"/>
                </a:solidFill>
              </a:rPr>
              <a:t>10:42</a:t>
            </a:r>
            <a:endParaRPr lang="en-US" sz="4400" dirty="0"/>
          </a:p>
        </p:txBody>
      </p:sp>
      <p:sp>
        <p:nvSpPr>
          <p:cNvPr id="31" name="Text 29"/>
          <p:cNvSpPr txBox="1"/>
          <p:nvPr/>
        </p:nvSpPr>
        <p:spPr>
          <a:xfrm>
            <a:off x="8229600" y="2560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10 月 20 日 星期二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8366760" y="3108960"/>
            <a:ext cx="2468880" cy="868680"/>
          </a:xfrm>
          <a:prstGeom prst="roundRect">
            <a:avLst>
              <a:gd name="adj" fmla="val 15789"/>
            </a:avLst>
          </a:prstGeom>
          <a:solidFill>
            <a:srgbClr val="FFFFFF">
              <a:alpha val="12000"/>
            </a:srgbClr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8503920" y="32004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4"/>
                </a:solidFill>
              </a:rPr>
              <a:t>嚴重告警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8503920" y="349300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UPS-2（一廠）｜UPS 電池供電中｜10:42:05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8366760" y="4160520"/>
            <a:ext cx="2468880" cy="868680"/>
          </a:xfrm>
          <a:prstGeom prst="roundRect">
            <a:avLst>
              <a:gd name="adj" fmla="val 15789"/>
            </a:avLst>
          </a:prstGeom>
          <a:solidFill>
            <a:srgbClr val="FFFFFF">
              <a:alpha val="12000"/>
            </a:srgbClr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8503920" y="42519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告警解除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8503920" y="454456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UPS-2（一廠）｜市電恢復｜10:51:37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30" grpId="0" animBg="1"/>
      <p:bldP spid="31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9" grpId="0" animBg="1"/>
      <p:bldP spid="32" grpId="0" animBg="1"/>
      <p:bldP spid="33" grpId="0" animBg="1"/>
      <p:bldP spid="34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5" grpId="0" animBg="1"/>
      <p:bldP spid="36" grpId="0" animBg="1"/>
      <p:bldP spid="3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SECURITY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資安防護：把藏在日誌裡的入侵找出來</a:t>
            </a:r>
            <a:endParaRPr lang="en-US" sz="3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9494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371600"/>
                <a:gridCol w="3017520"/>
                <a:gridCol w="17373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等級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來源設備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事件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來源 IP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高危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錄影主機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非法訪問（30 分鐘內 5 次）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203.0.**.**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3"/>
                          </a:solidFill>
                        </a:rPr>
                        <a:t>警告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監控伺服器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SSH 登入失敗 帳號 root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198.51.**.**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高危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錄影主機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非法訪問 帳號 admin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203.0.**.**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3"/>
                          </a:solidFill>
                        </a:rPr>
                        <a:t>警告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防火牆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SNMP Trap：authenticationFailure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10.20.**.**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3"/>
                          </a:solidFill>
                        </a:rPr>
                        <a:t>警告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錄影主機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非法訪問 帳號 888888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10.20.**.**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高危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監控伺服器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暴力破解嘗試 12 次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198.51.**.**</a:t>
                      </a: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0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863840" y="1554480"/>
            <a:ext cx="3749040" cy="2286000"/>
          </a:xfrm>
          <a:prstGeom prst="roundRect">
            <a:avLst>
              <a:gd name="adj" fmla="val 48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092440" y="16916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近 7 天非法訪問來源 IP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8092440" y="210312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203.0.**.**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9784080" y="210312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外部 IP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10607040" y="210312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accent4"/>
                </a:solidFill>
              </a:rPr>
              <a:t>49 次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8092440" y="2377440"/>
            <a:ext cx="3291840" cy="82296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11" name="Shape 8"/>
          <p:cNvSpPr/>
          <p:nvPr/>
        </p:nvSpPr>
        <p:spPr>
          <a:xfrm>
            <a:off x="8092440" y="2377440"/>
            <a:ext cx="3291840" cy="8229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092440" y="265176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198.51.**.**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9784080" y="265176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外部 IP</a:t>
            </a:r>
            <a:endParaRPr lang="en-US" sz="1000" dirty="0"/>
          </a:p>
        </p:txBody>
      </p:sp>
      <p:sp>
        <p:nvSpPr>
          <p:cNvPr id="14" name="Text 11"/>
          <p:cNvSpPr txBox="1"/>
          <p:nvPr/>
        </p:nvSpPr>
        <p:spPr>
          <a:xfrm>
            <a:off x="10607040" y="265176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accent4"/>
                </a:solidFill>
              </a:rPr>
              <a:t>17 次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8092440" y="2926080"/>
            <a:ext cx="3291840" cy="82296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16" name="Shape 13"/>
          <p:cNvSpPr/>
          <p:nvPr/>
        </p:nvSpPr>
        <p:spPr>
          <a:xfrm>
            <a:off x="8092440" y="2926080"/>
            <a:ext cx="1142067" cy="8229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92440" y="320040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10.20.**.**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784080" y="32004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內部網段</a:t>
            </a:r>
            <a:endParaRPr lang="en-US" sz="1000" dirty="0"/>
          </a:p>
        </p:txBody>
      </p:sp>
      <p:sp>
        <p:nvSpPr>
          <p:cNvPr id="19" name="Text 16"/>
          <p:cNvSpPr txBox="1"/>
          <p:nvPr/>
        </p:nvSpPr>
        <p:spPr>
          <a:xfrm>
            <a:off x="10607040" y="320040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accent4"/>
                </a:solidFill>
              </a:rPr>
              <a:t>3 次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8092440" y="3474720"/>
            <a:ext cx="3291840" cy="82296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21" name="Shape 18"/>
          <p:cNvSpPr/>
          <p:nvPr/>
        </p:nvSpPr>
        <p:spPr>
          <a:xfrm>
            <a:off x="8092440" y="3474720"/>
            <a:ext cx="201541" cy="8229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22" name="Shape 19"/>
          <p:cNvSpPr/>
          <p:nvPr/>
        </p:nvSpPr>
        <p:spPr>
          <a:xfrm>
            <a:off x="7863840" y="4069080"/>
            <a:ext cx="3749040" cy="2011680"/>
          </a:xfrm>
          <a:prstGeom prst="roundRect">
            <a:avLst>
              <a:gd name="adj" fmla="val 5455"/>
            </a:avLst>
          </a:prstGeom>
          <a:solidFill>
            <a:srgbClr val="2A1620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8092440" y="42062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自動升級規則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8092440" y="4572000"/>
            <a:ext cx="3337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bg1"/>
                </a:solidFill>
              </a:rPr>
              <a:t>同一來源 30 分鐘內失敗 ≥ 3 次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bg1"/>
                </a:solidFill>
              </a:rPr>
              <a:t>→ 升級為「高危」並推播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bg1"/>
                </a:solidFill>
              </a:rPr>
              <a:t>外部網際網路 IP 嘗試登入內部設備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bg1"/>
                </a:solidFill>
              </a:rPr>
              <a:t>→ 立即標示，提醒檢查防火牆埠轉發</a:t>
            </a:r>
            <a:endParaRPr lang="en-US" sz="1250" dirty="0"/>
          </a:p>
        </p:txBody>
      </p:sp>
      <p:sp>
        <p:nvSpPr>
          <p:cNvPr id="25" name="Text 22"/>
          <p:cNvSpPr txBox="1"/>
          <p:nvPr/>
        </p:nvSpPr>
        <p:spPr>
          <a:xfrm>
            <a:off x="9692640" y="617220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畫面為模擬資料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9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VIDEO SURVEILLANCE HEALTH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監視系統健康：每一路攝影機都看得到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440680" cy="329184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45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周界監視系統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4937760" y="1691640"/>
            <a:ext cx="777240" cy="274320"/>
          </a:xfrm>
          <a:prstGeom prst="roundRect">
            <a:avLst>
              <a:gd name="adj" fmla="val 50000"/>
            </a:avLst>
          </a:prstGeom>
          <a:solidFill>
            <a:schemeClr val="accent1">
              <a:alpha val="20000"/>
            </a:schemeClr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937760" y="169164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正常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574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NVR｜16 路 IP 攝影機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3931920" y="205740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50" dirty="0">
                <a:solidFill>
                  <a:schemeClr val="accent1"/>
                </a:solidFill>
              </a:rPr>
              <a:t>16/16 錄影中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22960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1129284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29284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435608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435608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3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1741932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741932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4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2048256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2048256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5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2354580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2354580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6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2660904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2660904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7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2967228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2967228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8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3273552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3273552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9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3579876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3579876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10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3886200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3886200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11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4192524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4192524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12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4498848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4498848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13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805172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4805172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14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5111496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5111496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15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5417820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5417820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16</a:t>
            </a:r>
            <a:endParaRPr lang="en-US" sz="800" dirty="0"/>
          </a:p>
        </p:txBody>
      </p:sp>
      <p:sp>
        <p:nvSpPr>
          <p:cNvPr id="42" name="Text 40"/>
          <p:cNvSpPr txBox="1"/>
          <p:nvPr/>
        </p:nvSpPr>
        <p:spPr>
          <a:xfrm>
            <a:off x="822960" y="3557016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HDD 1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1554480" y="3611880"/>
            <a:ext cx="237744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44" name="Shape 42"/>
          <p:cNvSpPr/>
          <p:nvPr/>
        </p:nvSpPr>
        <p:spPr>
          <a:xfrm>
            <a:off x="1554480" y="3611880"/>
            <a:ext cx="2377440" cy="10972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45" name="Text 43"/>
          <p:cNvSpPr txBox="1"/>
          <p:nvPr/>
        </p:nvSpPr>
        <p:spPr>
          <a:xfrm>
            <a:off x="4069080" y="3557016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8.0 TB（循環錄影）</a:t>
            </a:r>
            <a:endParaRPr lang="en-US" sz="1100" dirty="0"/>
          </a:p>
        </p:txBody>
      </p:sp>
      <p:sp>
        <p:nvSpPr>
          <p:cNvPr id="46" name="Text 44"/>
          <p:cNvSpPr txBox="1"/>
          <p:nvPr/>
        </p:nvSpPr>
        <p:spPr>
          <a:xfrm>
            <a:off x="822960" y="4014216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HDD 2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1554480" y="4069080"/>
            <a:ext cx="237744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48" name="Shape 46"/>
          <p:cNvSpPr/>
          <p:nvPr/>
        </p:nvSpPr>
        <p:spPr>
          <a:xfrm>
            <a:off x="1554480" y="4069080"/>
            <a:ext cx="2377440" cy="10972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49" name="Text 47"/>
          <p:cNvSpPr txBox="1"/>
          <p:nvPr/>
        </p:nvSpPr>
        <p:spPr>
          <a:xfrm>
            <a:off x="4069080" y="4014216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8.0 TB（循環錄影）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6172200" y="1508760"/>
            <a:ext cx="5440680" cy="329184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 w="15875">
            <a:solidFill>
              <a:schemeClr val="accent4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6446520" y="16459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廠內監視系統</a:t>
            </a:r>
            <a:endParaRPr lang="en-US" sz="1700" dirty="0"/>
          </a:p>
        </p:txBody>
      </p:sp>
      <p:sp>
        <p:nvSpPr>
          <p:cNvPr id="52" name="Shape 50"/>
          <p:cNvSpPr/>
          <p:nvPr/>
        </p:nvSpPr>
        <p:spPr>
          <a:xfrm>
            <a:off x="10561320" y="1691640"/>
            <a:ext cx="777240" cy="274320"/>
          </a:xfrm>
          <a:prstGeom prst="roundRect">
            <a:avLst>
              <a:gd name="adj" fmla="val 50000"/>
            </a:avLst>
          </a:prstGeom>
          <a:solidFill>
            <a:schemeClr val="accent4">
              <a:alpha val="20000"/>
            </a:schemeClr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10561320" y="169164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4"/>
                </a:solidFill>
              </a:rPr>
              <a:t>異常</a:t>
            </a:r>
            <a:endParaRPr lang="en-US" sz="1100" dirty="0"/>
          </a:p>
        </p:txBody>
      </p:sp>
      <p:sp>
        <p:nvSpPr>
          <p:cNvPr id="54" name="Text 52"/>
          <p:cNvSpPr txBox="1"/>
          <p:nvPr/>
        </p:nvSpPr>
        <p:spPr>
          <a:xfrm>
            <a:off x="6446520" y="20574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DVR｜32 路類比（4 路未使用）</a:t>
            </a:r>
            <a:endParaRPr lang="en-US" sz="1150" dirty="0"/>
          </a:p>
        </p:txBody>
      </p:sp>
      <p:sp>
        <p:nvSpPr>
          <p:cNvPr id="55" name="Text 53"/>
          <p:cNvSpPr txBox="1"/>
          <p:nvPr/>
        </p:nvSpPr>
        <p:spPr>
          <a:xfrm>
            <a:off x="9555480" y="205740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50" dirty="0">
                <a:solidFill>
                  <a:schemeClr val="accent3"/>
                </a:solidFill>
              </a:rPr>
              <a:t>27/28 錄影中</a:t>
            </a:r>
            <a:endParaRPr lang="en-US" sz="1150" dirty="0"/>
          </a:p>
        </p:txBody>
      </p:sp>
      <p:sp>
        <p:nvSpPr>
          <p:cNvPr id="56" name="Shape 54"/>
          <p:cNvSpPr/>
          <p:nvPr/>
        </p:nvSpPr>
        <p:spPr>
          <a:xfrm>
            <a:off x="6446520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6446520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6752844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59" name="Text 57"/>
          <p:cNvSpPr txBox="1"/>
          <p:nvPr/>
        </p:nvSpPr>
        <p:spPr>
          <a:xfrm>
            <a:off x="6752844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7059168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7059168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3</a:t>
            </a:r>
            <a:endParaRPr lang="en-US" sz="800" dirty="0"/>
          </a:p>
        </p:txBody>
      </p:sp>
      <p:sp>
        <p:nvSpPr>
          <p:cNvPr id="62" name="Shape 60"/>
          <p:cNvSpPr/>
          <p:nvPr/>
        </p:nvSpPr>
        <p:spPr>
          <a:xfrm>
            <a:off x="7365492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7365492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4</a:t>
            </a:r>
            <a:endParaRPr lang="en-US" sz="800" dirty="0"/>
          </a:p>
        </p:txBody>
      </p:sp>
      <p:sp>
        <p:nvSpPr>
          <p:cNvPr id="64" name="Shape 62"/>
          <p:cNvSpPr/>
          <p:nvPr/>
        </p:nvSpPr>
        <p:spPr>
          <a:xfrm>
            <a:off x="7671816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65" name="Text 63"/>
          <p:cNvSpPr txBox="1"/>
          <p:nvPr/>
        </p:nvSpPr>
        <p:spPr>
          <a:xfrm>
            <a:off x="7671816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5</a:t>
            </a:r>
            <a:endParaRPr lang="en-US" sz="800" dirty="0"/>
          </a:p>
        </p:txBody>
      </p:sp>
      <p:sp>
        <p:nvSpPr>
          <p:cNvPr id="66" name="Shape 64"/>
          <p:cNvSpPr/>
          <p:nvPr/>
        </p:nvSpPr>
        <p:spPr>
          <a:xfrm>
            <a:off x="7978140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7978140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6</a:t>
            </a:r>
            <a:endParaRPr lang="en-US" sz="800" dirty="0"/>
          </a:p>
        </p:txBody>
      </p:sp>
      <p:sp>
        <p:nvSpPr>
          <p:cNvPr id="68" name="Shape 66"/>
          <p:cNvSpPr/>
          <p:nvPr/>
        </p:nvSpPr>
        <p:spPr>
          <a:xfrm>
            <a:off x="8284464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4">
              <a:alpha val="45000"/>
            </a:schemeClr>
          </a:solidFill>
          <a:ln/>
        </p:spPr>
      </p:sp>
      <p:sp>
        <p:nvSpPr>
          <p:cNvPr id="69" name="Text 67"/>
          <p:cNvSpPr txBox="1"/>
          <p:nvPr/>
        </p:nvSpPr>
        <p:spPr>
          <a:xfrm>
            <a:off x="8284464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7</a:t>
            </a:r>
            <a:endParaRPr lang="en-US" sz="800" dirty="0"/>
          </a:p>
        </p:txBody>
      </p:sp>
      <p:sp>
        <p:nvSpPr>
          <p:cNvPr id="70" name="Shape 68"/>
          <p:cNvSpPr/>
          <p:nvPr/>
        </p:nvSpPr>
        <p:spPr>
          <a:xfrm>
            <a:off x="8590788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8590788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8</a:t>
            </a:r>
            <a:endParaRPr lang="en-US" sz="800" dirty="0"/>
          </a:p>
        </p:txBody>
      </p:sp>
      <p:sp>
        <p:nvSpPr>
          <p:cNvPr id="72" name="Shape 70"/>
          <p:cNvSpPr/>
          <p:nvPr/>
        </p:nvSpPr>
        <p:spPr>
          <a:xfrm>
            <a:off x="8897112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73" name="Text 71"/>
          <p:cNvSpPr txBox="1"/>
          <p:nvPr/>
        </p:nvSpPr>
        <p:spPr>
          <a:xfrm>
            <a:off x="8897112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9</a:t>
            </a:r>
            <a:endParaRPr lang="en-US" sz="800" dirty="0"/>
          </a:p>
        </p:txBody>
      </p:sp>
      <p:sp>
        <p:nvSpPr>
          <p:cNvPr id="74" name="Shape 72"/>
          <p:cNvSpPr/>
          <p:nvPr/>
        </p:nvSpPr>
        <p:spPr>
          <a:xfrm>
            <a:off x="9203436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75" name="Text 73"/>
          <p:cNvSpPr txBox="1"/>
          <p:nvPr/>
        </p:nvSpPr>
        <p:spPr>
          <a:xfrm>
            <a:off x="9203436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10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9509760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77" name="Text 75"/>
          <p:cNvSpPr txBox="1"/>
          <p:nvPr/>
        </p:nvSpPr>
        <p:spPr>
          <a:xfrm>
            <a:off x="9509760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11</a:t>
            </a:r>
            <a:endParaRPr lang="en-US" sz="800" dirty="0"/>
          </a:p>
        </p:txBody>
      </p:sp>
      <p:sp>
        <p:nvSpPr>
          <p:cNvPr id="78" name="Shape 76"/>
          <p:cNvSpPr/>
          <p:nvPr/>
        </p:nvSpPr>
        <p:spPr>
          <a:xfrm>
            <a:off x="9816084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79" name="Text 77"/>
          <p:cNvSpPr txBox="1"/>
          <p:nvPr/>
        </p:nvSpPr>
        <p:spPr>
          <a:xfrm>
            <a:off x="9816084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12</a:t>
            </a:r>
            <a:endParaRPr lang="en-US" sz="800" dirty="0"/>
          </a:p>
        </p:txBody>
      </p:sp>
      <p:sp>
        <p:nvSpPr>
          <p:cNvPr id="80" name="Shape 78"/>
          <p:cNvSpPr/>
          <p:nvPr/>
        </p:nvSpPr>
        <p:spPr>
          <a:xfrm>
            <a:off x="10122408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81" name="Text 79"/>
          <p:cNvSpPr txBox="1"/>
          <p:nvPr/>
        </p:nvSpPr>
        <p:spPr>
          <a:xfrm>
            <a:off x="10122408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13</a:t>
            </a:r>
            <a:endParaRPr lang="en-US" sz="800" dirty="0"/>
          </a:p>
        </p:txBody>
      </p:sp>
      <p:sp>
        <p:nvSpPr>
          <p:cNvPr id="82" name="Shape 80"/>
          <p:cNvSpPr/>
          <p:nvPr/>
        </p:nvSpPr>
        <p:spPr>
          <a:xfrm>
            <a:off x="10428732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83" name="Text 81"/>
          <p:cNvSpPr txBox="1"/>
          <p:nvPr/>
        </p:nvSpPr>
        <p:spPr>
          <a:xfrm>
            <a:off x="10428732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14</a:t>
            </a:r>
            <a:endParaRPr lang="en-US" sz="800" dirty="0"/>
          </a:p>
        </p:txBody>
      </p:sp>
      <p:sp>
        <p:nvSpPr>
          <p:cNvPr id="84" name="Shape 82"/>
          <p:cNvSpPr/>
          <p:nvPr/>
        </p:nvSpPr>
        <p:spPr>
          <a:xfrm>
            <a:off x="10735056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85" name="Text 83"/>
          <p:cNvSpPr txBox="1"/>
          <p:nvPr/>
        </p:nvSpPr>
        <p:spPr>
          <a:xfrm>
            <a:off x="10735056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15</a:t>
            </a:r>
            <a:endParaRPr lang="en-US" sz="800" dirty="0"/>
          </a:p>
        </p:txBody>
      </p:sp>
      <p:sp>
        <p:nvSpPr>
          <p:cNvPr id="86" name="Shape 84"/>
          <p:cNvSpPr/>
          <p:nvPr/>
        </p:nvSpPr>
        <p:spPr>
          <a:xfrm>
            <a:off x="11041380" y="246888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87" name="Text 85"/>
          <p:cNvSpPr txBox="1"/>
          <p:nvPr/>
        </p:nvSpPr>
        <p:spPr>
          <a:xfrm>
            <a:off x="11041380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16</a:t>
            </a:r>
            <a:endParaRPr lang="en-US" sz="800" dirty="0"/>
          </a:p>
        </p:txBody>
      </p:sp>
      <p:sp>
        <p:nvSpPr>
          <p:cNvPr id="88" name="Shape 86"/>
          <p:cNvSpPr/>
          <p:nvPr/>
        </p:nvSpPr>
        <p:spPr>
          <a:xfrm>
            <a:off x="6446520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89" name="Text 87"/>
          <p:cNvSpPr txBox="1"/>
          <p:nvPr/>
        </p:nvSpPr>
        <p:spPr>
          <a:xfrm>
            <a:off x="6446520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17</a:t>
            </a:r>
            <a:endParaRPr lang="en-US" sz="800" dirty="0"/>
          </a:p>
        </p:txBody>
      </p:sp>
      <p:sp>
        <p:nvSpPr>
          <p:cNvPr id="90" name="Shape 88"/>
          <p:cNvSpPr/>
          <p:nvPr/>
        </p:nvSpPr>
        <p:spPr>
          <a:xfrm>
            <a:off x="6752844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91" name="Text 89"/>
          <p:cNvSpPr txBox="1"/>
          <p:nvPr/>
        </p:nvSpPr>
        <p:spPr>
          <a:xfrm>
            <a:off x="6752844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18</a:t>
            </a:r>
            <a:endParaRPr lang="en-US" sz="800" dirty="0"/>
          </a:p>
        </p:txBody>
      </p:sp>
      <p:sp>
        <p:nvSpPr>
          <p:cNvPr id="92" name="Shape 90"/>
          <p:cNvSpPr/>
          <p:nvPr/>
        </p:nvSpPr>
        <p:spPr>
          <a:xfrm>
            <a:off x="7059168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93" name="Text 91"/>
          <p:cNvSpPr txBox="1"/>
          <p:nvPr/>
        </p:nvSpPr>
        <p:spPr>
          <a:xfrm>
            <a:off x="7059168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19</a:t>
            </a:r>
            <a:endParaRPr lang="en-US" sz="800" dirty="0"/>
          </a:p>
        </p:txBody>
      </p:sp>
      <p:sp>
        <p:nvSpPr>
          <p:cNvPr id="94" name="Shape 92"/>
          <p:cNvSpPr/>
          <p:nvPr/>
        </p:nvSpPr>
        <p:spPr>
          <a:xfrm>
            <a:off x="7365492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95" name="Text 93"/>
          <p:cNvSpPr txBox="1"/>
          <p:nvPr/>
        </p:nvSpPr>
        <p:spPr>
          <a:xfrm>
            <a:off x="7365492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20</a:t>
            </a:r>
            <a:endParaRPr lang="en-US" sz="800" dirty="0"/>
          </a:p>
        </p:txBody>
      </p:sp>
      <p:sp>
        <p:nvSpPr>
          <p:cNvPr id="96" name="Shape 94"/>
          <p:cNvSpPr/>
          <p:nvPr/>
        </p:nvSpPr>
        <p:spPr>
          <a:xfrm>
            <a:off x="7671816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97" name="Text 95"/>
          <p:cNvSpPr txBox="1"/>
          <p:nvPr/>
        </p:nvSpPr>
        <p:spPr>
          <a:xfrm>
            <a:off x="7671816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21</a:t>
            </a:r>
            <a:endParaRPr lang="en-US" sz="800" dirty="0"/>
          </a:p>
        </p:txBody>
      </p:sp>
      <p:sp>
        <p:nvSpPr>
          <p:cNvPr id="98" name="Shape 96"/>
          <p:cNvSpPr/>
          <p:nvPr/>
        </p:nvSpPr>
        <p:spPr>
          <a:xfrm>
            <a:off x="7978140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99" name="Text 97"/>
          <p:cNvSpPr txBox="1"/>
          <p:nvPr/>
        </p:nvSpPr>
        <p:spPr>
          <a:xfrm>
            <a:off x="7978140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22</a:t>
            </a:r>
            <a:endParaRPr lang="en-US" sz="800" dirty="0"/>
          </a:p>
        </p:txBody>
      </p:sp>
      <p:sp>
        <p:nvSpPr>
          <p:cNvPr id="100" name="Shape 98"/>
          <p:cNvSpPr/>
          <p:nvPr/>
        </p:nvSpPr>
        <p:spPr>
          <a:xfrm>
            <a:off x="8284464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01" name="Text 99"/>
          <p:cNvSpPr txBox="1"/>
          <p:nvPr/>
        </p:nvSpPr>
        <p:spPr>
          <a:xfrm>
            <a:off x="8284464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23</a:t>
            </a:r>
            <a:endParaRPr lang="en-US" sz="800" dirty="0"/>
          </a:p>
        </p:txBody>
      </p:sp>
      <p:sp>
        <p:nvSpPr>
          <p:cNvPr id="102" name="Shape 100"/>
          <p:cNvSpPr/>
          <p:nvPr/>
        </p:nvSpPr>
        <p:spPr>
          <a:xfrm>
            <a:off x="8590788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03" name="Text 101"/>
          <p:cNvSpPr txBox="1"/>
          <p:nvPr/>
        </p:nvSpPr>
        <p:spPr>
          <a:xfrm>
            <a:off x="8590788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24</a:t>
            </a:r>
            <a:endParaRPr lang="en-US" sz="800" dirty="0"/>
          </a:p>
        </p:txBody>
      </p:sp>
      <p:sp>
        <p:nvSpPr>
          <p:cNvPr id="104" name="Shape 102"/>
          <p:cNvSpPr/>
          <p:nvPr/>
        </p:nvSpPr>
        <p:spPr>
          <a:xfrm>
            <a:off x="8897112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05" name="Text 103"/>
          <p:cNvSpPr txBox="1"/>
          <p:nvPr/>
        </p:nvSpPr>
        <p:spPr>
          <a:xfrm>
            <a:off x="8897112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25</a:t>
            </a:r>
            <a:endParaRPr lang="en-US" sz="800" dirty="0"/>
          </a:p>
        </p:txBody>
      </p:sp>
      <p:sp>
        <p:nvSpPr>
          <p:cNvPr id="106" name="Shape 104"/>
          <p:cNvSpPr/>
          <p:nvPr/>
        </p:nvSpPr>
        <p:spPr>
          <a:xfrm>
            <a:off x="9203436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07" name="Text 105"/>
          <p:cNvSpPr txBox="1"/>
          <p:nvPr/>
        </p:nvSpPr>
        <p:spPr>
          <a:xfrm>
            <a:off x="9203436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26</a:t>
            </a:r>
            <a:endParaRPr lang="en-US" sz="800" dirty="0"/>
          </a:p>
        </p:txBody>
      </p:sp>
      <p:sp>
        <p:nvSpPr>
          <p:cNvPr id="108" name="Shape 106"/>
          <p:cNvSpPr/>
          <p:nvPr/>
        </p:nvSpPr>
        <p:spPr>
          <a:xfrm>
            <a:off x="9509760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09" name="Text 107"/>
          <p:cNvSpPr txBox="1"/>
          <p:nvPr/>
        </p:nvSpPr>
        <p:spPr>
          <a:xfrm>
            <a:off x="9509760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27</a:t>
            </a:r>
            <a:endParaRPr lang="en-US" sz="800" dirty="0"/>
          </a:p>
        </p:txBody>
      </p:sp>
      <p:sp>
        <p:nvSpPr>
          <p:cNvPr id="110" name="Shape 108"/>
          <p:cNvSpPr/>
          <p:nvPr/>
        </p:nvSpPr>
        <p:spPr>
          <a:xfrm>
            <a:off x="9816084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>
              <a:alpha val="22000"/>
            </a:schemeClr>
          </a:solidFill>
          <a:ln/>
        </p:spPr>
      </p:sp>
      <p:sp>
        <p:nvSpPr>
          <p:cNvPr id="111" name="Text 109"/>
          <p:cNvSpPr txBox="1"/>
          <p:nvPr/>
        </p:nvSpPr>
        <p:spPr>
          <a:xfrm>
            <a:off x="9816084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28</a:t>
            </a:r>
            <a:endParaRPr lang="en-US" sz="800" dirty="0"/>
          </a:p>
        </p:txBody>
      </p:sp>
      <p:sp>
        <p:nvSpPr>
          <p:cNvPr id="112" name="Shape 110"/>
          <p:cNvSpPr/>
          <p:nvPr/>
        </p:nvSpPr>
        <p:spPr>
          <a:xfrm>
            <a:off x="10122408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C2134"/>
          </a:solidFill>
          <a:ln/>
        </p:spPr>
      </p:sp>
      <p:sp>
        <p:nvSpPr>
          <p:cNvPr id="113" name="Text 111"/>
          <p:cNvSpPr txBox="1"/>
          <p:nvPr/>
        </p:nvSpPr>
        <p:spPr>
          <a:xfrm>
            <a:off x="10122408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3B4258"/>
                </a:solidFill>
              </a:rPr>
              <a:t>29</a:t>
            </a:r>
            <a:endParaRPr lang="en-US" sz="800" dirty="0"/>
          </a:p>
        </p:txBody>
      </p:sp>
      <p:sp>
        <p:nvSpPr>
          <p:cNvPr id="114" name="Shape 112"/>
          <p:cNvSpPr/>
          <p:nvPr/>
        </p:nvSpPr>
        <p:spPr>
          <a:xfrm>
            <a:off x="10428732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C2134"/>
          </a:solidFill>
          <a:ln/>
        </p:spPr>
      </p:sp>
      <p:sp>
        <p:nvSpPr>
          <p:cNvPr id="115" name="Text 113"/>
          <p:cNvSpPr txBox="1"/>
          <p:nvPr/>
        </p:nvSpPr>
        <p:spPr>
          <a:xfrm>
            <a:off x="10428732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3B4258"/>
                </a:solidFill>
              </a:rPr>
              <a:t>30</a:t>
            </a:r>
            <a:endParaRPr lang="en-US" sz="800" dirty="0"/>
          </a:p>
        </p:txBody>
      </p:sp>
      <p:sp>
        <p:nvSpPr>
          <p:cNvPr id="116" name="Shape 114"/>
          <p:cNvSpPr/>
          <p:nvPr/>
        </p:nvSpPr>
        <p:spPr>
          <a:xfrm>
            <a:off x="10735056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C2134"/>
          </a:solidFill>
          <a:ln/>
        </p:spPr>
      </p:sp>
      <p:sp>
        <p:nvSpPr>
          <p:cNvPr id="117" name="Text 115"/>
          <p:cNvSpPr txBox="1"/>
          <p:nvPr/>
        </p:nvSpPr>
        <p:spPr>
          <a:xfrm>
            <a:off x="10735056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3B4258"/>
                </a:solidFill>
              </a:rPr>
              <a:t>31</a:t>
            </a:r>
            <a:endParaRPr lang="en-US" sz="800" dirty="0"/>
          </a:p>
        </p:txBody>
      </p:sp>
      <p:sp>
        <p:nvSpPr>
          <p:cNvPr id="118" name="Shape 116"/>
          <p:cNvSpPr/>
          <p:nvPr/>
        </p:nvSpPr>
        <p:spPr>
          <a:xfrm>
            <a:off x="11041380" y="2816352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C2134"/>
          </a:solidFill>
          <a:ln/>
        </p:spPr>
      </p:sp>
      <p:sp>
        <p:nvSpPr>
          <p:cNvPr id="119" name="Text 117"/>
          <p:cNvSpPr txBox="1"/>
          <p:nvPr/>
        </p:nvSpPr>
        <p:spPr>
          <a:xfrm>
            <a:off x="11041380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3B4258"/>
                </a:solidFill>
              </a:rPr>
              <a:t>32</a:t>
            </a:r>
            <a:endParaRPr lang="en-US" sz="800" dirty="0"/>
          </a:p>
        </p:txBody>
      </p:sp>
      <p:sp>
        <p:nvSpPr>
          <p:cNvPr id="120" name="Text 118"/>
          <p:cNvSpPr txBox="1"/>
          <p:nvPr/>
        </p:nvSpPr>
        <p:spPr>
          <a:xfrm>
            <a:off x="6446520" y="3557016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HDD 1</a:t>
            </a:r>
            <a:endParaRPr lang="en-US" sz="1100" dirty="0"/>
          </a:p>
        </p:txBody>
      </p:sp>
      <p:sp>
        <p:nvSpPr>
          <p:cNvPr id="121" name="Shape 119"/>
          <p:cNvSpPr/>
          <p:nvPr/>
        </p:nvSpPr>
        <p:spPr>
          <a:xfrm>
            <a:off x="7178040" y="3611880"/>
            <a:ext cx="237744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122" name="Shape 120"/>
          <p:cNvSpPr/>
          <p:nvPr/>
        </p:nvSpPr>
        <p:spPr>
          <a:xfrm>
            <a:off x="7178040" y="3611880"/>
            <a:ext cx="1474013" cy="1097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23" name="Text 121"/>
          <p:cNvSpPr txBox="1"/>
          <p:nvPr/>
        </p:nvSpPr>
        <p:spPr>
          <a:xfrm>
            <a:off x="9692640" y="3557016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4.96 / 8.0 TB（62%）</a:t>
            </a:r>
            <a:endParaRPr lang="en-US" sz="1100" dirty="0"/>
          </a:p>
        </p:txBody>
      </p:sp>
      <p:sp>
        <p:nvSpPr>
          <p:cNvPr id="124" name="Text 122"/>
          <p:cNvSpPr txBox="1"/>
          <p:nvPr/>
        </p:nvSpPr>
        <p:spPr>
          <a:xfrm>
            <a:off x="6446520" y="4014216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HDD 2</a:t>
            </a:r>
            <a:endParaRPr lang="en-US" sz="1100" dirty="0"/>
          </a:p>
        </p:txBody>
      </p:sp>
      <p:sp>
        <p:nvSpPr>
          <p:cNvPr id="125" name="Shape 123"/>
          <p:cNvSpPr/>
          <p:nvPr/>
        </p:nvSpPr>
        <p:spPr>
          <a:xfrm>
            <a:off x="7178040" y="4069080"/>
            <a:ext cx="2377440" cy="10972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126" name="Shape 124"/>
          <p:cNvSpPr/>
          <p:nvPr/>
        </p:nvSpPr>
        <p:spPr>
          <a:xfrm>
            <a:off x="7178040" y="4069080"/>
            <a:ext cx="2377440" cy="10972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27" name="Text 125"/>
          <p:cNvSpPr txBox="1"/>
          <p:nvPr/>
        </p:nvSpPr>
        <p:spPr>
          <a:xfrm>
            <a:off x="9692640" y="4014216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8.0 TB（循環錄影）</a:t>
            </a:r>
            <a:endParaRPr lang="en-US" sz="1100" dirty="0"/>
          </a:p>
        </p:txBody>
      </p:sp>
      <p:sp>
        <p:nvSpPr>
          <p:cNvPr id="128" name="Shape 126"/>
          <p:cNvSpPr/>
          <p:nvPr/>
        </p:nvSpPr>
        <p:spPr>
          <a:xfrm>
            <a:off x="548640" y="4983480"/>
            <a:ext cx="2624328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731520" y="5120640"/>
            <a:ext cx="384048" cy="384048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130" name="Text 128"/>
          <p:cNvSpPr txBox="1"/>
          <p:nvPr/>
        </p:nvSpPr>
        <p:spPr>
          <a:xfrm>
            <a:off x="731520" y="5120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✓</a:t>
            </a:r>
            <a:endParaRPr lang="en-US" sz="1100" dirty="0"/>
          </a:p>
        </p:txBody>
      </p:sp>
      <p:sp>
        <p:nvSpPr>
          <p:cNvPr id="131" name="Text 129"/>
          <p:cNvSpPr txBox="1"/>
          <p:nvPr/>
        </p:nvSpPr>
        <p:spPr>
          <a:xfrm>
            <a:off x="1234440" y="515721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NVR／DVR 皆支援</a:t>
            </a:r>
            <a:endParaRPr lang="en-US" sz="1400" dirty="0"/>
          </a:p>
        </p:txBody>
      </p:sp>
      <p:sp>
        <p:nvSpPr>
          <p:cNvPr id="132" name="Text 130"/>
          <p:cNvSpPr txBox="1"/>
          <p:nvPr/>
        </p:nvSpPr>
        <p:spPr>
          <a:xfrm>
            <a:off x="731520" y="55961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同時支援 IP 與類比主機</a:t>
            </a:r>
            <a:endParaRPr lang="en-US" sz="1150" dirty="0"/>
          </a:p>
        </p:txBody>
      </p:sp>
      <p:sp>
        <p:nvSpPr>
          <p:cNvPr id="133" name="Shape 131"/>
          <p:cNvSpPr/>
          <p:nvPr/>
        </p:nvSpPr>
        <p:spPr>
          <a:xfrm>
            <a:off x="3355848" y="4983480"/>
            <a:ext cx="2624328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538728" y="5120640"/>
            <a:ext cx="384048" cy="384048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135" name="Text 133"/>
          <p:cNvSpPr txBox="1"/>
          <p:nvPr/>
        </p:nvSpPr>
        <p:spPr>
          <a:xfrm>
            <a:off x="3538728" y="5120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✓</a:t>
            </a:r>
            <a:endParaRPr lang="en-US" sz="1100" dirty="0"/>
          </a:p>
        </p:txBody>
      </p:sp>
      <p:sp>
        <p:nvSpPr>
          <p:cNvPr id="136" name="Text 134"/>
          <p:cNvSpPr txBox="1"/>
          <p:nvPr/>
        </p:nvSpPr>
        <p:spPr>
          <a:xfrm>
            <a:off x="4041648" y="515721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四種頻道狀態</a:t>
            </a:r>
            <a:endParaRPr lang="en-US" sz="1400" dirty="0"/>
          </a:p>
        </p:txBody>
      </p:sp>
      <p:sp>
        <p:nvSpPr>
          <p:cNvPr id="137" name="Text 135"/>
          <p:cNvSpPr txBox="1"/>
          <p:nvPr/>
        </p:nvSpPr>
        <p:spPr>
          <a:xfrm>
            <a:off x="3538728" y="55961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錄影中、未錄影、無影像、未使用</a:t>
            </a:r>
            <a:endParaRPr lang="en-US" sz="1150" dirty="0"/>
          </a:p>
        </p:txBody>
      </p:sp>
      <p:sp>
        <p:nvSpPr>
          <p:cNvPr id="138" name="Shape 136"/>
          <p:cNvSpPr/>
          <p:nvPr/>
        </p:nvSpPr>
        <p:spPr>
          <a:xfrm>
            <a:off x="6163056" y="4983480"/>
            <a:ext cx="2624328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6345936" y="5120640"/>
            <a:ext cx="384048" cy="384048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140" name="Text 138"/>
          <p:cNvSpPr txBox="1"/>
          <p:nvPr/>
        </p:nvSpPr>
        <p:spPr>
          <a:xfrm>
            <a:off x="6345936" y="5120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✓</a:t>
            </a:r>
            <a:endParaRPr lang="en-US" sz="1100" dirty="0"/>
          </a:p>
        </p:txBody>
      </p:sp>
      <p:sp>
        <p:nvSpPr>
          <p:cNvPr id="141" name="Text 139"/>
          <p:cNvSpPr txBox="1"/>
          <p:nvPr/>
        </p:nvSpPr>
        <p:spPr>
          <a:xfrm>
            <a:off x="6848856" y="515721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不誤報</a:t>
            </a:r>
            <a:endParaRPr lang="en-US" sz="1400" dirty="0"/>
          </a:p>
        </p:txBody>
      </p:sp>
      <p:sp>
        <p:nvSpPr>
          <p:cNvPr id="142" name="Text 140"/>
          <p:cNvSpPr txBox="1"/>
          <p:nvPr/>
        </p:nvSpPr>
        <p:spPr>
          <a:xfrm>
            <a:off x="6345936" y="55961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硬碟滿＝循環錄影</a:t>
            </a:r>
            <a:endParaRPr lang="en-US" sz="1150" dirty="0"/>
          </a:p>
        </p:txBody>
      </p:sp>
      <p:sp>
        <p:nvSpPr>
          <p:cNvPr id="143" name="Shape 141"/>
          <p:cNvSpPr/>
          <p:nvPr/>
        </p:nvSpPr>
        <p:spPr>
          <a:xfrm>
            <a:off x="8970264" y="4983480"/>
            <a:ext cx="2624328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9153144" y="5120640"/>
            <a:ext cx="384048" cy="384048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145" name="Text 143"/>
          <p:cNvSpPr txBox="1"/>
          <p:nvPr/>
        </p:nvSpPr>
        <p:spPr>
          <a:xfrm>
            <a:off x="9153144" y="5120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✓</a:t>
            </a:r>
            <a:endParaRPr lang="en-US" sz="1100" dirty="0"/>
          </a:p>
        </p:txBody>
      </p:sp>
      <p:sp>
        <p:nvSpPr>
          <p:cNvPr id="146" name="Text 144"/>
          <p:cNvSpPr txBox="1"/>
          <p:nvPr/>
        </p:nvSpPr>
        <p:spPr>
          <a:xfrm>
            <a:off x="9656064" y="515721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日誌整合</a:t>
            </a:r>
            <a:endParaRPr lang="en-US" sz="1400" dirty="0"/>
          </a:p>
        </p:txBody>
      </p:sp>
      <p:sp>
        <p:nvSpPr>
          <p:cNvPr id="147" name="Text 145"/>
          <p:cNvSpPr txBox="1"/>
          <p:nvPr/>
        </p:nvSpPr>
        <p:spPr>
          <a:xfrm>
            <a:off x="9153144" y="55961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非法訪問、前端掉線自動告警</a:t>
            </a:r>
            <a:endParaRPr lang="en-US" sz="1150" dirty="0"/>
          </a:p>
        </p:txBody>
      </p:sp>
      <p:sp>
        <p:nvSpPr>
          <p:cNvPr id="148" name="Text 146"/>
          <p:cNvSpPr txBox="1"/>
          <p:nvPr/>
        </p:nvSpPr>
        <p:spPr>
          <a:xfrm>
            <a:off x="9692640" y="617220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畫面為模擬資料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9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9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9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9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9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9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9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9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9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9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9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9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9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9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9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9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9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9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9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9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9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4" dur="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0" dur="9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6" dur="9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9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8" dur="9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4" dur="9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0" dur="9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6" dur="9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2" dur="9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8" dur="9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4" dur="9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0" dur="9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6" dur="9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2" dur="9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8" dur="9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4" dur="9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0" dur="9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6" dur="9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2" dur="9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8" dur="9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7" dur="9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0" dur="9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7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9" dur="9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9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MULTI-SITE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跨廠區：一套系統看兩個廠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透過 Site-to-Site VPN 監控遠端廠區設備，隧道中斷立即嚴重告警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2011680"/>
            <a:ext cx="2743200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783080" y="2240280"/>
            <a:ext cx="822960" cy="822960"/>
          </a:xfrm>
          <a:prstGeom prst="ellipse">
            <a:avLst/>
          </a:prstGeom>
          <a:solidFill>
            <a:schemeClr val="accent2">
              <a:alpha val="18000"/>
            </a:schemeClr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783080" y="22402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chemeClr val="accent2"/>
                </a:solidFill>
              </a:rPr>
              <a:t>總</a:t>
            </a:r>
            <a:endParaRPr lang="en-US" sz="2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00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總部（一廠）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611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防火牆・14 台設備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595360" y="2011680"/>
            <a:ext cx="2743200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55480" y="2240280"/>
            <a:ext cx="822960" cy="822960"/>
          </a:xfrm>
          <a:prstGeom prst="ellipse">
            <a:avLst/>
          </a:prstGeom>
          <a:solidFill>
            <a:schemeClr val="accent2">
              <a:alpha val="18000"/>
            </a:schemeClr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9555480" y="22402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chemeClr val="accent2"/>
                </a:solidFill>
              </a:rPr>
              <a:t>廠</a:t>
            </a:r>
            <a:endParaRPr lang="en-US" sz="2300" dirty="0"/>
          </a:p>
        </p:txBody>
      </p:sp>
      <p:sp>
        <p:nvSpPr>
          <p:cNvPr id="13" name="Text 11"/>
          <p:cNvSpPr txBox="1"/>
          <p:nvPr/>
        </p:nvSpPr>
        <p:spPr>
          <a:xfrm>
            <a:off x="8595360" y="3200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二廠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595360" y="3611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防火牆・12 台設備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566160" y="3063240"/>
            <a:ext cx="50292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4023360" y="2971800"/>
            <a:ext cx="182880" cy="1828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0" y="2971800"/>
            <a:ext cx="182880" cy="1828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Shape 16"/>
          <p:cNvSpPr/>
          <p:nvPr/>
        </p:nvSpPr>
        <p:spPr>
          <a:xfrm>
            <a:off x="7406640" y="2971800"/>
            <a:ext cx="182880" cy="1828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9" name="Shape 17"/>
          <p:cNvSpPr/>
          <p:nvPr/>
        </p:nvSpPr>
        <p:spPr>
          <a:xfrm>
            <a:off x="8046720" y="2971800"/>
            <a:ext cx="182880" cy="1828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Shape 18"/>
          <p:cNvSpPr/>
          <p:nvPr/>
        </p:nvSpPr>
        <p:spPr>
          <a:xfrm>
            <a:off x="5733288" y="2148840"/>
            <a:ext cx="640080" cy="64008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733288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鎖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4709160" y="32918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IPSec 加密隧道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4709160" y="3611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存活 3 天 04:12:08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8640" y="4572000"/>
            <a:ext cx="2084832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31520" y="47091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5</a:t>
            </a:r>
            <a:endParaRPr lang="en-US" sz="2200" dirty="0"/>
          </a:p>
        </p:txBody>
      </p:sp>
      <p:sp>
        <p:nvSpPr>
          <p:cNvPr id="26" name="Text 24"/>
          <p:cNvSpPr txBox="1"/>
          <p:nvPr/>
        </p:nvSpPr>
        <p:spPr>
          <a:xfrm>
            <a:off x="731520" y="525780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Phase 2 SA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2798064" y="4572000"/>
            <a:ext cx="2084832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2980944" y="47091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1.82 GB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2980944" y="525780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↓ 入站流量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047488" y="4572000"/>
            <a:ext cx="2084832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230368" y="47091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964 MB</a:t>
            </a:r>
            <a:endParaRPr lang="en-US" sz="2200" dirty="0"/>
          </a:p>
        </p:txBody>
      </p:sp>
      <p:sp>
        <p:nvSpPr>
          <p:cNvPr id="32" name="Text 30"/>
          <p:cNvSpPr txBox="1"/>
          <p:nvPr/>
        </p:nvSpPr>
        <p:spPr>
          <a:xfrm>
            <a:off x="5230368" y="525780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↑ 出站流量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296912" y="4572000"/>
            <a:ext cx="2084832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479792" y="47091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2,481,920</a:t>
            </a:r>
            <a:endParaRPr lang="en-US" sz="2200" dirty="0"/>
          </a:p>
        </p:txBody>
      </p:sp>
      <p:sp>
        <p:nvSpPr>
          <p:cNvPr id="35" name="Text 33"/>
          <p:cNvSpPr txBox="1"/>
          <p:nvPr/>
        </p:nvSpPr>
        <p:spPr>
          <a:xfrm>
            <a:off x="7479792" y="525780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↓ 入站封包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9546336" y="4572000"/>
            <a:ext cx="2084832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9729216" y="47091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1,906,433</a:t>
            </a:r>
            <a:endParaRPr lang="en-US" sz="2200" dirty="0"/>
          </a:p>
        </p:txBody>
      </p:sp>
      <p:sp>
        <p:nvSpPr>
          <p:cNvPr id="38" name="Text 36"/>
          <p:cNvSpPr txBox="1"/>
          <p:nvPr/>
        </p:nvSpPr>
        <p:spPr>
          <a:xfrm>
            <a:off x="9729216" y="525780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↑ 出站封包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9692640" y="617220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畫面為模擬資料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83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16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16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49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82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15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15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48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48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48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181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181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181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314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447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8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713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846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979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112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245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245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245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378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378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378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511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511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2511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644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2644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644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2777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777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2777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291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4" grpId="0" animBg="1"/>
      <p:bldP spid="8" grpId="0" animBg="1"/>
      <p:bldP spid="9" grpId="0" animBg="1"/>
      <p:bldP spid="20" grpId="0" animBg="1"/>
      <p:bldP spid="21" grpId="0" animBg="1"/>
      <p:bldP spid="13" grpId="0" animBg="1"/>
      <p:bldP spid="14" grpId="0" animBg="1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AUTOMATED COMPLIANCE REPORT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稽核報表：每週五自動產生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035040" cy="4572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45920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</a:rPr>
              <a:t>○○科技股份有限公司（一廠）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11111"/>
                </a:solidFill>
              </a:rPr>
              <a:t>每週檢查記錄表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3774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維護日期：2026/10/23（週五）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4206240" y="2377440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編號：IP-012-01-02</a:t>
            </a:r>
            <a:endParaRPr lang="en-US" sz="1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7240" y="2697480"/>
          <a:ext cx="5577840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2194560"/>
                <a:gridCol w="1005840"/>
                <a:gridCol w="123444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</a:rPr>
                        <a:t>設備名稱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</a:rPr>
                        <a:t>監測事項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</a:rPr>
                        <a:t>監測結果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</a:rPr>
                        <a:t>異常描述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防火牆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A58CA"/>
                          </a:solidFill>
                        </a:rPr>
                        <a:t>CPU：12.4%　記憶體：71.2%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☑正常 □異常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虛擬主機系統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A58CA"/>
                          </a:solidFill>
                        </a:rPr>
                        <a:t>CPU：18.6%　RAM：46.9%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☑正常 □異常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機房環控系統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A58CA"/>
                          </a:solidFill>
                        </a:rPr>
                        <a:t>溫度：23.4／24.1°C　濕度：46%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☑正常 □異常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NAS 主機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A58CA"/>
                          </a:solidFill>
                        </a:rPr>
                        <a:t>CPU：3.1%　RAM：58.2%　HDD：38%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☑正常 □異常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備份 NAS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A58CA"/>
                          </a:solidFill>
                        </a:rPr>
                        <a:t>RAM：93.2%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CC0000"/>
                          </a:solidFill>
                        </a:rPr>
                        <a:t>□正常 ☑異常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記憶體偏高，已排程擴充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UPS 不斷電系統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A58CA"/>
                          </a:solidFill>
                        </a:rPr>
                        <a:t>電壓：110V　電量：100%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11111"/>
                          </a:solidFill>
                        </a:rPr>
                        <a:t>☑正常 □異常</a:t>
                      </a: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444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 txBox="1"/>
          <p:nvPr/>
        </p:nvSpPr>
        <p:spPr>
          <a:xfrm>
            <a:off x="777240" y="571500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333333"/>
                </a:solidFill>
              </a:rPr>
              <a:t>備註：固定每周五填寫，遇假日提前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5715000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333333"/>
                </a:solidFill>
              </a:rPr>
              <a:t>維護人員：王○○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6949440" y="1600200"/>
            <a:ext cx="438912" cy="438912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949440" y="16002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✓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7589520" y="158191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每週五 10:00 自動產生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7589520" y="194767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以即時數據產生，不會抄錯、不會漏填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6949440" y="2514600"/>
            <a:ext cx="438912" cy="438912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949440" y="25146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✓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7589520" y="249631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登入權限控管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589520" y="286207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帳號密碼登入才能檢視、填寫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6949440" y="3429000"/>
            <a:ext cx="438912" cy="438912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949440" y="34290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✓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7589520" y="341071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線上勾選與填寫</a:t>
            </a:r>
            <a:endParaRPr lang="en-US" sz="1700" dirty="0"/>
          </a:p>
        </p:txBody>
      </p:sp>
      <p:sp>
        <p:nvSpPr>
          <p:cNvPr id="22" name="Text 19"/>
          <p:cNvSpPr txBox="1"/>
          <p:nvPr/>
        </p:nvSpPr>
        <p:spPr>
          <a:xfrm>
            <a:off x="7589520" y="377647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系統依門檻提供「建議」，由人員確認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6949440" y="4343400"/>
            <a:ext cx="438912" cy="438912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949440" y="43434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✓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7589520" y="432511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A4 列印、下載 Word</a:t>
            </a:r>
            <a:endParaRPr lang="en-US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7589520" y="469087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格式與既有紙本表單一致，直接送簽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6949440" y="5257800"/>
            <a:ext cx="438912" cy="438912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949440" y="52578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✓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7589520" y="523951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ISO 27001 稽核佐證</a:t>
            </a:r>
            <a:endParaRPr lang="en-US" sz="1700" dirty="0"/>
          </a:p>
        </p:txBody>
      </p:sp>
      <p:sp>
        <p:nvSpPr>
          <p:cNvPr id="30" name="Text 27"/>
          <p:cNvSpPr txBox="1"/>
          <p:nvPr/>
        </p:nvSpPr>
        <p:spPr>
          <a:xfrm>
            <a:off x="7589520" y="560527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歷次報表集中保存，隨時調閱</a:t>
            </a:r>
            <a:endParaRPr lang="en-US" sz="1250" dirty="0"/>
          </a:p>
        </p:txBody>
      </p:sp>
      <p:sp>
        <p:nvSpPr>
          <p:cNvPr id="31" name="Text 28"/>
          <p:cNvSpPr txBox="1"/>
          <p:nvPr/>
        </p:nvSpPr>
        <p:spPr>
          <a:xfrm>
            <a:off x="9692640" y="617220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畫面為模擬資料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71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71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71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71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71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71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71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92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13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734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55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976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97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18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339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46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81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702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823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944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065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186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307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428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549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67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791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912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CASE STUDY（模擬案例）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導入案例：兩廠區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3566160" cy="210312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導入規模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92024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400" b="1" dirty="0">
                <a:solidFill>
                  <a:schemeClr val="accent1"/>
                </a:solidFill>
              </a:rPr>
              <a:t>2</a:t>
            </a:r>
            <a:endParaRPr lang="en-US" sz="6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廠區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2004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總部＋二廠，透過 VPN 集中監控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3794760"/>
            <a:ext cx="3566160" cy="2286000"/>
          </a:xfrm>
          <a:prstGeom prst="roundRect">
            <a:avLst>
              <a:gd name="adj" fmla="val 48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39319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上線首月發現（模擬）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29768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5000"/>
              </a:lnSpc>
              <a:buNone/>
            </a:pPr>
            <a:r>
              <a:rPr lang="en-US" sz="1300" dirty="0">
                <a:solidFill>
                  <a:schemeClr val="bg1"/>
                </a:solidFill>
              </a:rPr>
              <a:t>外部 IP 嘗試登入錄影主機 </a:t>
            </a:r>
            <a:pPr indent="0" marL="0">
              <a:lnSpc>
                <a:spcPct val="145000"/>
              </a:lnSpc>
              <a:buNone/>
            </a:pPr>
            <a:r>
              <a:rPr lang="en-US" sz="1300" b="1" dirty="0">
                <a:solidFill>
                  <a:schemeClr val="accent4"/>
                </a:solidFill>
              </a:rPr>
              <a:t>49 次</a:t>
            </a:r>
            <a:endParaRPr lang="en-US" sz="13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300" dirty="0">
                <a:solidFill>
                  <a:schemeClr val="bg1"/>
                </a:solidFill>
              </a:rPr>
              <a:t>1 路攝影機無影像訊號</a:t>
            </a:r>
            <a:endParaRPr lang="en-US" sz="13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300" dirty="0">
                <a:solidFill>
                  <a:schemeClr val="bg1"/>
                </a:solidFill>
              </a:rPr>
              <a:t>備份 NAS 記憶體長期 &gt; 90%</a:t>
            </a:r>
            <a:endParaRPr lang="en-US" sz="13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300" dirty="0">
                <a:solidFill>
                  <a:schemeClr val="bg1"/>
                </a:solidFill>
              </a:rPr>
              <a:t>UPS 電池老化，滿載僅剩 8 分鐘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480560" y="1600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每週巡檢與報表時間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480560" y="20574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導入前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349240" y="2057400"/>
            <a:ext cx="6263640" cy="29260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15" name="Shape 13"/>
          <p:cNvSpPr/>
          <p:nvPr/>
        </p:nvSpPr>
        <p:spPr>
          <a:xfrm>
            <a:off x="5349240" y="2057400"/>
            <a:ext cx="6263640" cy="292608"/>
          </a:xfrm>
          <a:prstGeom prst="roundRect">
            <a:avLst>
              <a:gd name="adj" fmla="val 50000"/>
            </a:avLst>
          </a:prstGeom>
          <a:solidFill>
            <a:srgbClr val="5B648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601200" y="205740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約 4 小時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480560" y="24688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導入後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349240" y="2468880"/>
            <a:ext cx="6263640" cy="29260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19" name="Shape 17"/>
          <p:cNvSpPr/>
          <p:nvPr/>
        </p:nvSpPr>
        <p:spPr>
          <a:xfrm>
            <a:off x="5349240" y="2468880"/>
            <a:ext cx="563728" cy="2926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022696" y="246888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15 分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480560" y="30632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異常發現時間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4480560" y="35204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導入前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349240" y="3520440"/>
            <a:ext cx="6263640" cy="29260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24" name="Shape 22"/>
          <p:cNvSpPr/>
          <p:nvPr/>
        </p:nvSpPr>
        <p:spPr>
          <a:xfrm>
            <a:off x="5349240" y="3520440"/>
            <a:ext cx="6263640" cy="292608"/>
          </a:xfrm>
          <a:prstGeom prst="roundRect">
            <a:avLst>
              <a:gd name="adj" fmla="val 50000"/>
            </a:avLst>
          </a:prstGeom>
          <a:solidFill>
            <a:srgbClr val="5B6480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601200" y="352044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數小時～隔天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4480560" y="39319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導入後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349240" y="3931920"/>
            <a:ext cx="6263640" cy="29260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28" name="Shape 26"/>
          <p:cNvSpPr/>
          <p:nvPr/>
        </p:nvSpPr>
        <p:spPr>
          <a:xfrm>
            <a:off x="5349240" y="3931920"/>
            <a:ext cx="375818" cy="2926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834786" y="39319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1 分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4480560" y="45262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需登入的管理介面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4480560" y="49834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導入前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349240" y="4983480"/>
            <a:ext cx="6263640" cy="29260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33" name="Shape 31"/>
          <p:cNvSpPr/>
          <p:nvPr/>
        </p:nvSpPr>
        <p:spPr>
          <a:xfrm>
            <a:off x="5349240" y="4983480"/>
            <a:ext cx="6263640" cy="292608"/>
          </a:xfrm>
          <a:prstGeom prst="roundRect">
            <a:avLst>
              <a:gd name="adj" fmla="val 50000"/>
            </a:avLst>
          </a:prstGeom>
          <a:solidFill>
            <a:srgbClr val="5B6480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601200" y="498348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7 套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4480560" y="53949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導入後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349240" y="5394960"/>
            <a:ext cx="6263640" cy="292608"/>
          </a:xfrm>
          <a:prstGeom prst="roundRect">
            <a:avLst>
              <a:gd name="adj" fmla="val 50000"/>
            </a:avLst>
          </a:prstGeom>
          <a:solidFill>
            <a:srgbClr val="0E1222"/>
          </a:solidFill>
          <a:ln/>
        </p:spPr>
      </p:sp>
      <p:sp>
        <p:nvSpPr>
          <p:cNvPr id="37" name="Shape 35"/>
          <p:cNvSpPr/>
          <p:nvPr/>
        </p:nvSpPr>
        <p:spPr>
          <a:xfrm>
            <a:off x="5349240" y="5394960"/>
            <a:ext cx="939546" cy="2926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398514" y="539496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1 套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4480560" y="5852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bg2"/>
                </a:solidFill>
              </a:rPr>
              <a:t>※ 本頁數據皆為模擬，實際效益依現場環境而定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97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97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97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97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97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44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91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838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838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38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985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132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132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132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79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426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1573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573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9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73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72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72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72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867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2014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9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2014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014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161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308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2455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2455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9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2455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602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2749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9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2749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9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2749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2896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9" grpId="0" animBg="1"/>
      <p:bldP spid="10" grpId="0" animBg="1"/>
      <p:bldP spid="11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04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IMPLEMENTATION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導入流程：最快兩週上線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2624328" cy="3108960"/>
          </a:xfrm>
          <a:prstGeom prst="roundRect">
            <a:avLst>
              <a:gd name="adj" fmla="val 4181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5F55"/>
                </a:solidFill>
              </a:rPr>
              <a:t>01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6060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現場盤點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chemeClr val="bg2"/>
                </a:solidFill>
              </a:rPr>
              <a:t>清點設備型號、網路架構、帳號與 SNMP 設定，確認監控範圍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4206240"/>
            <a:ext cx="1005840" cy="329184"/>
          </a:xfrm>
          <a:prstGeom prst="roundRect">
            <a:avLst>
              <a:gd name="adj" fmla="val 50000"/>
            </a:avLst>
          </a:prstGeom>
          <a:solidFill>
            <a:schemeClr val="accent1">
              <a:alpha val="15000"/>
            </a:scheme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4206240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accent1"/>
                </a:solidFill>
              </a:rPr>
              <a:t>約 1 天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355848" y="1645920"/>
            <a:ext cx="2624328" cy="3108960"/>
          </a:xfrm>
          <a:prstGeom prst="roundRect">
            <a:avLst>
              <a:gd name="adj" fmla="val 4181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630168" y="18288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5F55"/>
                </a:solidFill>
              </a:rPr>
              <a:t>02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3630168" y="26060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建置設定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3630168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chemeClr val="bg2"/>
                </a:solidFill>
              </a:rPr>
              <a:t>安裝監控伺服器、設定設備介接、告警門檻與推播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630168" y="4206240"/>
            <a:ext cx="1005840" cy="329184"/>
          </a:xfrm>
          <a:prstGeom prst="roundRect">
            <a:avLst>
              <a:gd name="adj" fmla="val 50000"/>
            </a:avLst>
          </a:prstGeom>
          <a:solidFill>
            <a:schemeClr val="accent1">
              <a:alpha val="15000"/>
            </a:scheme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630168" y="4206240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accent1"/>
                </a:solidFill>
              </a:rPr>
              <a:t>3～5 天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63056" y="1645920"/>
            <a:ext cx="2624328" cy="3108960"/>
          </a:xfrm>
          <a:prstGeom prst="roundRect">
            <a:avLst>
              <a:gd name="adj" fmla="val 4181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37376" y="18288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5F55"/>
                </a:solidFill>
              </a:rPr>
              <a:t>03</a:t>
            </a:r>
            <a:endParaRPr lang="en-US" sz="4000" dirty="0"/>
          </a:p>
        </p:txBody>
      </p:sp>
      <p:sp>
        <p:nvSpPr>
          <p:cNvPr id="18" name="Text 16"/>
          <p:cNvSpPr txBox="1"/>
          <p:nvPr/>
        </p:nvSpPr>
        <p:spPr>
          <a:xfrm>
            <a:off x="6437376" y="26060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試運行調校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6437376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chemeClr val="bg2"/>
                </a:solidFill>
              </a:rPr>
              <a:t>核對數據正確性、調整門檻與頻道設定、排除誤報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37376" y="4206240"/>
            <a:ext cx="1005840" cy="329184"/>
          </a:xfrm>
          <a:prstGeom prst="roundRect">
            <a:avLst>
              <a:gd name="adj" fmla="val 50000"/>
            </a:avLst>
          </a:prstGeom>
          <a:solidFill>
            <a:schemeClr val="accent1">
              <a:alpha val="15000"/>
            </a:scheme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37376" y="4206240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accent1"/>
                </a:solidFill>
              </a:rPr>
              <a:t>約 1 週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8970264" y="1645920"/>
            <a:ext cx="2624328" cy="3108960"/>
          </a:xfrm>
          <a:prstGeom prst="roundRect">
            <a:avLst>
              <a:gd name="adj" fmla="val 4181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244584" y="182880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F5F55"/>
                </a:solidFill>
              </a:rPr>
              <a:t>04</a:t>
            </a:r>
            <a:endParaRPr lang="en-US" sz="4000" dirty="0"/>
          </a:p>
        </p:txBody>
      </p:sp>
      <p:sp>
        <p:nvSpPr>
          <p:cNvPr id="24" name="Text 22"/>
          <p:cNvSpPr txBox="1"/>
          <p:nvPr/>
        </p:nvSpPr>
        <p:spPr>
          <a:xfrm>
            <a:off x="9244584" y="26060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教育訓練交付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9244584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chemeClr val="bg2"/>
                </a:solidFill>
              </a:rPr>
              <a:t>操作說明、告警處理流程、報表使用，正式上線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244584" y="4206240"/>
            <a:ext cx="1005840" cy="329184"/>
          </a:xfrm>
          <a:prstGeom prst="roundRect">
            <a:avLst>
              <a:gd name="adj" fmla="val 50000"/>
            </a:avLst>
          </a:prstGeom>
          <a:solidFill>
            <a:schemeClr val="accent1">
              <a:alpha val="15000"/>
            </a:scheme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244584" y="4206240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accent1"/>
                </a:solidFill>
              </a:rPr>
              <a:t>半天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48640" y="5074920"/>
            <a:ext cx="2084832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85800" y="50749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✓ 系統建置與授權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2798064" y="5074920"/>
            <a:ext cx="2084832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2935224" y="50749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✓ 遠端維護更新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5047488" y="5074920"/>
            <a:ext cx="2084832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184648" y="50749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✓ 一鍵部署・自動備份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7296912" y="5074920"/>
            <a:ext cx="2084832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7434072" y="50749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✓ 依需求擴充設備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9546336" y="5074920"/>
            <a:ext cx="2084832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9683496" y="50749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✓ 資料留存客戶內部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9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9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79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01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223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23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5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173736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</a:rPr>
              <a:t>LET YOUR SERVER ROOM TALK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0" y="2194560"/>
            <a:ext cx="121889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200" b="1" dirty="0">
                <a:solidFill>
                  <a:schemeClr val="bg1"/>
                </a:solidFill>
              </a:rPr>
              <a:t>讓機房</a:t>
            </a:r>
            <a:pPr algn="ctr" indent="0" marL="0">
              <a:buNone/>
            </a:pPr>
            <a:r>
              <a:rPr lang="en-US" sz="5200" b="1" dirty="0">
                <a:solidFill>
                  <a:schemeClr val="accent1"/>
                </a:solidFill>
              </a:rPr>
              <a:t>自己說話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0" y="3291840"/>
            <a:ext cx="121889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異常主動通知、報表自動產生、入侵無所遁形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355848" y="4114800"/>
            <a:ext cx="5486400" cy="13716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355848" y="42976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歐速傑科技服務有限公司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3355848" y="4800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預約現場展示：eric@osj-tech.com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5852160"/>
            <a:ext cx="9445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本簡報畫面、IP 位址與案例數據皆為模擬示意。文中提及之產品名稱與商標，均屬各該權利人所有。</a:t>
            </a:r>
            <a:endParaRPr lang="en-US" sz="1000" dirty="0"/>
          </a:p>
        </p:txBody>
      </p:sp>
      <p:sp>
        <p:nvSpPr>
          <p:cNvPr id="10" name="Text 0"/>
          <p:cNvSpPr/>
          <p:nvPr>
            <p:ph idx="100" type="title" hasCustomPrompt="1"/>
          </p:nvPr>
        </p:nvSpPr>
        <p:spPr>
          <a:xfrm>
            <a:off x="731520" y="2103120"/>
            <a:ext cx="676656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endParaRPr lang="en-US" sz="4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91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13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SJ Monitor">
  <a:themeElements>
    <a:clrScheme name="OSJ Monitor">
      <a:dk1>
        <a:srgbClr val="0B0E16"/>
      </a:dk1>
      <a:lt1>
        <a:srgbClr val="E6EBF5"/>
      </a:lt1>
      <a:dk2>
        <a:srgbClr val="171C2E"/>
      </a:dk2>
      <a:lt2>
        <a:srgbClr val="8590AA"/>
      </a:lt2>
      <a:accent1>
        <a:srgbClr val="00D4AA"/>
      </a:accent1>
      <a:accent2>
        <a:srgbClr val="60A5FA"/>
      </a:accent2>
      <a:accent3>
        <a:srgbClr val="FFD166"/>
      </a:accent3>
      <a:accent4>
        <a:srgbClr val="FF5C6C"/>
      </a:accent4>
      <a:accent5>
        <a:srgbClr val="283049"/>
      </a:accent5>
      <a:accent6>
        <a:srgbClr val="A78BFA"/>
      </a:accent6>
      <a:hlink>
        <a:srgbClr val="60A5FA"/>
      </a:hlink>
      <a:folHlink>
        <a:srgbClr val="A78BFA"/>
      </a:folHlink>
    </a:clrScheme>
    <a:fontScheme name="OSJ Monitor">
      <a:majorFont>
        <a:latin typeface="Microsoft JhengHei"/>
        <a:ea typeface="Microsoft JhengHei"/>
        <a:cs typeface=""/>
        <a:font script="Jpan" typeface="游ゴシック Light"/>
        <a:font script="Hang" typeface="맑은 고딕"/>
        <a:font script="Hans" typeface="Microsoft JhengHe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Microsoft JhengHei"/>
        <a:cs typeface=""/>
        <a:font script="Jpan" typeface="游ゴシック"/>
        <a:font script="Hang" typeface="맑은 고딕"/>
        <a:font script="Hans" typeface="Microsoft JhengHe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歐速傑科技服務有限公司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OSJ 機房即時監控與反應系統</dc:title>
  <dc:subject>PptxGenJS Presentation</dc:subject>
  <dc:creator>歐速傑科技服務有限公司</dc:creator>
  <cp:lastModifiedBy>歐速傑科技服務有限公司</cp:lastModifiedBy>
  <cp:revision>1</cp:revision>
  <dcterms:created xsi:type="dcterms:W3CDTF">2026-10-20T14:40:27Z</dcterms:created>
  <dcterms:modified xsi:type="dcterms:W3CDTF">2026-10-20T14:40:27Z</dcterms:modified>
</cp:coreProperties>
</file>